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65" r:id="rId3"/>
  </p:sldMasterIdLst>
  <p:notesMasterIdLst>
    <p:notesMasterId r:id="rId20"/>
  </p:notesMasterIdLst>
  <p:sldIdLst>
    <p:sldId id="256" r:id="rId4"/>
    <p:sldId id="257" r:id="rId5"/>
    <p:sldId id="258" r:id="rId6"/>
    <p:sldId id="259" r:id="rId7"/>
    <p:sldId id="260" r:id="rId8"/>
    <p:sldId id="261" r:id="rId9"/>
    <p:sldId id="262" r:id="rId10"/>
    <p:sldId id="263" r:id="rId11"/>
    <p:sldId id="264" r:id="rId12"/>
    <p:sldId id="265" r:id="rId13"/>
    <p:sldId id="267" r:id="rId14"/>
    <p:sldId id="266" r:id="rId15"/>
    <p:sldId id="269" r:id="rId16"/>
    <p:sldId id="270" r:id="rId17"/>
    <p:sldId id="271" r:id="rId18"/>
    <p:sldId id="272" r:id="rId19"/>
  </p:sldIdLst>
  <p:sldSz cx="14630400" cy="8229600"/>
  <p:notesSz cx="8229600" cy="14630400"/>
  <p:embeddedFontLst>
    <p:embeddedFont>
      <p:font typeface="Barlow Bold" panose="00000800000000000000" charset="0"/>
      <p:bold r:id="rId21"/>
    </p:embeddedFont>
    <p:embeddedFont>
      <p:font typeface="Calibri" panose="020F0502020204030204" pitchFamily="34" charset="0"/>
      <p:regular r:id="rId22"/>
      <p:bold r:id="rId23"/>
      <p:italic r:id="rId24"/>
      <p:boldItalic r:id="rId25"/>
    </p:embeddedFont>
    <p:embeddedFont>
      <p:font typeface="Merriweather" panose="00000500000000000000" pitchFamily="2"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54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861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51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858668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08406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175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503252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363749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42107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3.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8943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09398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32.png"/><Relationship Id="rId10" Type="http://schemas.openxmlformats.org/officeDocument/2006/relationships/image" Target="../media/image36.svg"/><Relationship Id="rId4" Type="http://schemas.openxmlformats.org/officeDocument/2006/relationships/image" Target="../media/image31.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42.sv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sv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16053"/>
            <a:ext cx="5760720" cy="8229600"/>
          </a:xfrm>
          <a:prstGeom prst="rect">
            <a:avLst/>
          </a:prstGeom>
        </p:spPr>
      </p:pic>
      <p:sp>
        <p:nvSpPr>
          <p:cNvPr id="3" name="Text 0"/>
          <p:cNvSpPr/>
          <p:nvPr/>
        </p:nvSpPr>
        <p:spPr>
          <a:xfrm>
            <a:off x="758308" y="1854269"/>
            <a:ext cx="8111371" cy="2138124"/>
          </a:xfrm>
          <a:prstGeom prst="rect">
            <a:avLst/>
          </a:prstGeom>
          <a:noFill/>
          <a:ln/>
        </p:spPr>
        <p:txBody>
          <a:bodyPr wrap="square" lIns="0" tIns="0" rIns="0" bIns="0" rtlCol="0" anchor="t"/>
          <a:lstStyle/>
          <a:p>
            <a:pPr marL="0" indent="0" algn="l">
              <a:lnSpc>
                <a:spcPts val="5600"/>
              </a:lnSpc>
              <a:buNone/>
            </a:pPr>
            <a:r>
              <a:rPr lang="en-US" sz="4450" b="1" dirty="0" err="1">
                <a:solidFill>
                  <a:srgbClr val="2E3C4E"/>
                </a:solidFill>
                <a:latin typeface="Barlow Bold" pitchFamily="34" charset="0"/>
                <a:ea typeface="Barlow Bold" pitchFamily="34" charset="-122"/>
                <a:cs typeface="Barlow Bold" pitchFamily="34" charset="-120"/>
              </a:rPr>
              <a:t>Sistem</a:t>
            </a:r>
            <a:r>
              <a:rPr lang="en-US" sz="4450" b="1" dirty="0">
                <a:solidFill>
                  <a:srgbClr val="2E3C4E"/>
                </a:solidFill>
                <a:latin typeface="Barlow Bold" pitchFamily="34" charset="0"/>
                <a:ea typeface="Barlow Bold" pitchFamily="34" charset="-122"/>
                <a:cs typeface="Barlow Bold" pitchFamily="34" charset="-120"/>
              </a:rPr>
              <a:t> </a:t>
            </a:r>
            <a:r>
              <a:rPr lang="en-US" sz="4450" b="1" dirty="0" err="1">
                <a:solidFill>
                  <a:srgbClr val="2E3C4E"/>
                </a:solidFill>
                <a:latin typeface="Barlow Bold" pitchFamily="34" charset="0"/>
                <a:ea typeface="Barlow Bold" pitchFamily="34" charset="-122"/>
                <a:cs typeface="Barlow Bold" pitchFamily="34" charset="-120"/>
              </a:rPr>
              <a:t>Informasi</a:t>
            </a:r>
            <a:r>
              <a:rPr lang="en-US" sz="4450" b="1" dirty="0">
                <a:solidFill>
                  <a:srgbClr val="2E3C4E"/>
                </a:solidFill>
                <a:latin typeface="Barlow Bold" pitchFamily="34" charset="0"/>
                <a:ea typeface="Barlow Bold" pitchFamily="34" charset="-122"/>
                <a:cs typeface="Barlow Bold" pitchFamily="34" charset="-120"/>
              </a:rPr>
              <a:t> &amp; </a:t>
            </a:r>
            <a:r>
              <a:rPr lang="en-US" sz="4450" b="1" dirty="0" err="1">
                <a:solidFill>
                  <a:srgbClr val="2E3C4E"/>
                </a:solidFill>
                <a:latin typeface="Barlow Bold" pitchFamily="34" charset="0"/>
                <a:ea typeface="Barlow Bold" pitchFamily="34" charset="-122"/>
                <a:cs typeface="Barlow Bold" pitchFamily="34" charset="-120"/>
              </a:rPr>
              <a:t>Layanan</a:t>
            </a:r>
            <a:r>
              <a:rPr lang="en-US" sz="4450" b="1" dirty="0">
                <a:solidFill>
                  <a:srgbClr val="2E3C4E"/>
                </a:solidFill>
                <a:latin typeface="Barlow Bold" pitchFamily="34" charset="0"/>
                <a:ea typeface="Barlow Bold" pitchFamily="34" charset="-122"/>
                <a:cs typeface="Barlow Bold" pitchFamily="34" charset="-120"/>
              </a:rPr>
              <a:t> Kepegawaian Dinas Kesehatan </a:t>
            </a:r>
            <a:r>
              <a:rPr lang="en-US" sz="4450" b="1" dirty="0" err="1">
                <a:solidFill>
                  <a:srgbClr val="2E3C4E"/>
                </a:solidFill>
                <a:latin typeface="Barlow Bold" pitchFamily="34" charset="0"/>
                <a:ea typeface="Barlow Bold" pitchFamily="34" charset="-122"/>
                <a:cs typeface="Barlow Bold" pitchFamily="34" charset="-120"/>
              </a:rPr>
              <a:t>Provinsi</a:t>
            </a:r>
            <a:r>
              <a:rPr lang="en-US" sz="4450" b="1" dirty="0">
                <a:solidFill>
                  <a:srgbClr val="2E3C4E"/>
                </a:solidFill>
                <a:latin typeface="Barlow Bold" pitchFamily="34" charset="0"/>
                <a:ea typeface="Barlow Bold" pitchFamily="34" charset="-122"/>
                <a:cs typeface="Barlow Bold" pitchFamily="34" charset="-120"/>
              </a:rPr>
              <a:t> DKI Jakarta </a:t>
            </a:r>
            <a:endParaRPr lang="en-US" sz="4450" dirty="0"/>
          </a:p>
        </p:txBody>
      </p:sp>
      <p:sp>
        <p:nvSpPr>
          <p:cNvPr id="4" name="Text 1"/>
          <p:cNvSpPr/>
          <p:nvPr/>
        </p:nvSpPr>
        <p:spPr>
          <a:xfrm>
            <a:off x="758309" y="4561183"/>
            <a:ext cx="7627382" cy="346710"/>
          </a:xfrm>
          <a:prstGeom prst="rect">
            <a:avLst/>
          </a:prstGeom>
          <a:noFill/>
          <a:ln/>
        </p:spPr>
        <p:txBody>
          <a:bodyPr wrap="none" lIns="0" tIns="0" rIns="0" bIns="0" rtlCol="0" anchor="t"/>
          <a:lstStyle/>
          <a:p>
            <a:pPr marL="0" indent="0" algn="l">
              <a:lnSpc>
                <a:spcPts val="2700"/>
              </a:lnSpc>
              <a:buNone/>
            </a:pPr>
            <a:r>
              <a:rPr lang="en-US" sz="1700" b="1" dirty="0">
                <a:latin typeface="Montserrat" pitchFamily="34" charset="0"/>
                <a:ea typeface="Montserrat" pitchFamily="34" charset="-122"/>
                <a:cs typeface="Montserrat" pitchFamily="34" charset="-120"/>
              </a:rPr>
              <a:t>Oleh : Seftian Haryadi</a:t>
            </a:r>
            <a:endParaRPr lang="en-US" sz="1700" b="1" dirty="0"/>
          </a:p>
        </p:txBody>
      </p:sp>
      <p:sp>
        <p:nvSpPr>
          <p:cNvPr id="5" name="Text 2"/>
          <p:cNvSpPr/>
          <p:nvPr/>
        </p:nvSpPr>
        <p:spPr>
          <a:xfrm>
            <a:off x="758309" y="5502831"/>
            <a:ext cx="7627382" cy="277297"/>
          </a:xfrm>
          <a:prstGeom prst="rect">
            <a:avLst/>
          </a:prstGeom>
          <a:noFill/>
          <a:ln/>
        </p:spPr>
        <p:txBody>
          <a:bodyPr wrap="none" lIns="0" tIns="0" rIns="0" bIns="0" rtlCol="0" anchor="t"/>
          <a:lstStyle/>
          <a:p>
            <a:pPr marL="0" indent="0" algn="l">
              <a:lnSpc>
                <a:spcPts val="2150"/>
              </a:lnSpc>
              <a:buNone/>
            </a:pPr>
            <a:r>
              <a:rPr lang="en-US" sz="2400" b="1" dirty="0">
                <a:solidFill>
                  <a:srgbClr val="384653"/>
                </a:solidFill>
                <a:latin typeface="Montserrat" pitchFamily="34" charset="0"/>
                <a:ea typeface="Montserrat" pitchFamily="34" charset="-122"/>
                <a:cs typeface="Montserrat" pitchFamily="34" charset="-120"/>
              </a:rPr>
              <a:t>Sub </a:t>
            </a:r>
            <a:r>
              <a:rPr lang="en-US" sz="2400" b="1" dirty="0" err="1">
                <a:solidFill>
                  <a:srgbClr val="384653"/>
                </a:solidFill>
                <a:latin typeface="Montserrat" pitchFamily="34" charset="0"/>
                <a:ea typeface="Montserrat" pitchFamily="34" charset="-122"/>
                <a:cs typeface="Montserrat" pitchFamily="34" charset="-120"/>
              </a:rPr>
              <a:t>Kelompok</a:t>
            </a:r>
            <a:r>
              <a:rPr lang="en-US" sz="2400" b="1" dirty="0">
                <a:solidFill>
                  <a:srgbClr val="384653"/>
                </a:solidFill>
                <a:latin typeface="Montserrat" pitchFamily="34" charset="0"/>
                <a:ea typeface="Montserrat" pitchFamily="34" charset="-122"/>
                <a:cs typeface="Montserrat" pitchFamily="34" charset="-120"/>
              </a:rPr>
              <a:t> </a:t>
            </a:r>
            <a:r>
              <a:rPr lang="en-US" sz="2400" b="1" dirty="0" err="1">
                <a:solidFill>
                  <a:srgbClr val="384653"/>
                </a:solidFill>
                <a:latin typeface="Montserrat" pitchFamily="34" charset="0"/>
                <a:ea typeface="Montserrat" pitchFamily="34" charset="-122"/>
                <a:cs typeface="Montserrat" pitchFamily="34" charset="-120"/>
              </a:rPr>
              <a:t>Kepegawaian</a:t>
            </a:r>
            <a:r>
              <a:rPr lang="en-US" sz="2400" b="1" dirty="0">
                <a:solidFill>
                  <a:srgbClr val="384653"/>
                </a:solidFill>
                <a:latin typeface="Montserrat" pitchFamily="34" charset="0"/>
                <a:ea typeface="Montserrat" pitchFamily="34" charset="-122"/>
                <a:cs typeface="Montserrat" pitchFamily="34" charset="-120"/>
              </a:rPr>
              <a:t> </a:t>
            </a:r>
          </a:p>
          <a:p>
            <a:pPr marL="0" indent="0" algn="l">
              <a:lnSpc>
                <a:spcPts val="2150"/>
              </a:lnSpc>
              <a:buNone/>
            </a:pPr>
            <a:r>
              <a:rPr lang="en-US" sz="2400" b="1" dirty="0" err="1">
                <a:solidFill>
                  <a:srgbClr val="384653"/>
                </a:solidFill>
                <a:latin typeface="Montserrat" pitchFamily="34" charset="0"/>
                <a:ea typeface="Montserrat" pitchFamily="34" charset="-122"/>
                <a:cs typeface="Montserrat" pitchFamily="34" charset="-120"/>
              </a:rPr>
              <a:t>Bidang</a:t>
            </a:r>
            <a:r>
              <a:rPr lang="en-US" sz="2400" b="1" dirty="0">
                <a:solidFill>
                  <a:srgbClr val="384653"/>
                </a:solidFill>
                <a:latin typeface="Montserrat" pitchFamily="34" charset="0"/>
                <a:ea typeface="Montserrat" pitchFamily="34" charset="-122"/>
                <a:cs typeface="Montserrat" pitchFamily="34" charset="-120"/>
              </a:rPr>
              <a:t> </a:t>
            </a:r>
            <a:r>
              <a:rPr lang="en-US" sz="2400" b="1" dirty="0" err="1">
                <a:solidFill>
                  <a:srgbClr val="384653"/>
                </a:solidFill>
                <a:latin typeface="Montserrat" pitchFamily="34" charset="0"/>
                <a:ea typeface="Montserrat" pitchFamily="34" charset="-122"/>
                <a:cs typeface="Montserrat" pitchFamily="34" charset="-120"/>
              </a:rPr>
              <a:t>Sumber</a:t>
            </a:r>
            <a:r>
              <a:rPr lang="en-US" sz="2400" b="1" dirty="0">
                <a:solidFill>
                  <a:srgbClr val="384653"/>
                </a:solidFill>
                <a:latin typeface="Montserrat" pitchFamily="34" charset="0"/>
                <a:ea typeface="Montserrat" pitchFamily="34" charset="-122"/>
                <a:cs typeface="Montserrat" pitchFamily="34" charset="-120"/>
              </a:rPr>
              <a:t> </a:t>
            </a:r>
            <a:r>
              <a:rPr lang="en-US" sz="2400" b="1" dirty="0" err="1">
                <a:solidFill>
                  <a:srgbClr val="384653"/>
                </a:solidFill>
                <a:latin typeface="Montserrat" pitchFamily="34" charset="0"/>
                <a:ea typeface="Montserrat" pitchFamily="34" charset="-122"/>
                <a:cs typeface="Montserrat" pitchFamily="34" charset="-120"/>
              </a:rPr>
              <a:t>Daya</a:t>
            </a:r>
            <a:r>
              <a:rPr lang="en-US" sz="2400" b="1" dirty="0">
                <a:solidFill>
                  <a:srgbClr val="384653"/>
                </a:solidFill>
                <a:latin typeface="Montserrat" pitchFamily="34" charset="0"/>
                <a:ea typeface="Montserrat" pitchFamily="34" charset="-122"/>
                <a:cs typeface="Montserrat" pitchFamily="34" charset="-120"/>
              </a:rPr>
              <a:t> </a:t>
            </a:r>
            <a:r>
              <a:rPr lang="en-US" sz="2400" b="1" dirty="0" err="1">
                <a:solidFill>
                  <a:srgbClr val="384653"/>
                </a:solidFill>
                <a:latin typeface="Montserrat" pitchFamily="34" charset="0"/>
                <a:ea typeface="Montserrat" pitchFamily="34" charset="-122"/>
                <a:cs typeface="Montserrat" pitchFamily="34" charset="-120"/>
              </a:rPr>
              <a:t>Manusia</a:t>
            </a:r>
            <a:r>
              <a:rPr lang="en-US" sz="2400" b="1" dirty="0">
                <a:solidFill>
                  <a:srgbClr val="384653"/>
                </a:solidFill>
                <a:latin typeface="Montserrat" pitchFamily="34" charset="0"/>
                <a:ea typeface="Montserrat" pitchFamily="34" charset="-122"/>
                <a:cs typeface="Montserrat" pitchFamily="34" charset="-120"/>
              </a:rPr>
              <a:t> Kesehatan</a:t>
            </a:r>
          </a:p>
          <a:p>
            <a:pPr marL="0" indent="0" algn="l">
              <a:lnSpc>
                <a:spcPts val="2150"/>
              </a:lnSpc>
              <a:buNone/>
            </a:pPr>
            <a:r>
              <a:rPr lang="en-US" sz="2400" b="1" dirty="0">
                <a:solidFill>
                  <a:srgbClr val="384653"/>
                </a:solidFill>
                <a:latin typeface="Montserrat" pitchFamily="34" charset="0"/>
                <a:ea typeface="Montserrat" pitchFamily="34" charset="-122"/>
                <a:cs typeface="Montserrat" pitchFamily="34" charset="-120"/>
              </a:rPr>
              <a:t>Dinas Kesehatan Provinsi DKI Jakarta | Tahun 2025</a:t>
            </a:r>
            <a:endParaRPr 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035873" y="555308"/>
            <a:ext cx="4961930" cy="516374"/>
          </a:xfrm>
          <a:prstGeom prst="rect">
            <a:avLst/>
          </a:prstGeom>
          <a:noFill/>
          <a:ln/>
        </p:spPr>
        <p:txBody>
          <a:bodyPr wrap="none" lIns="0" tIns="0" rIns="0" bIns="0" rtlCol="0" anchor="t"/>
          <a:lstStyle/>
          <a:p>
            <a:pPr marL="0" indent="0" algn="l">
              <a:lnSpc>
                <a:spcPts val="4050"/>
              </a:lnSpc>
              <a:buNone/>
            </a:pPr>
            <a:r>
              <a:rPr lang="en-US" sz="4000" b="1" dirty="0" err="1">
                <a:solidFill>
                  <a:srgbClr val="2E3C4E"/>
                </a:solidFill>
                <a:latin typeface="Barlow Bold" pitchFamily="34" charset="0"/>
                <a:ea typeface="Barlow Bold" pitchFamily="34" charset="-122"/>
                <a:cs typeface="Barlow Bold" pitchFamily="34" charset="-120"/>
              </a:rPr>
              <a:t>Keamanan</a:t>
            </a:r>
            <a:r>
              <a:rPr lang="en-US" sz="4000" b="1" dirty="0">
                <a:solidFill>
                  <a:srgbClr val="2E3C4E"/>
                </a:solidFill>
                <a:latin typeface="Barlow Bold" pitchFamily="34" charset="0"/>
                <a:ea typeface="Barlow Bold" pitchFamily="34" charset="-122"/>
                <a:cs typeface="Barlow Bold" pitchFamily="34" charset="-120"/>
              </a:rPr>
              <a:t> </a:t>
            </a:r>
            <a:r>
              <a:rPr lang="en-US" sz="4000" b="1" dirty="0" err="1">
                <a:solidFill>
                  <a:srgbClr val="2E3C4E"/>
                </a:solidFill>
                <a:latin typeface="Barlow Bold" pitchFamily="34" charset="0"/>
                <a:ea typeface="Barlow Bold" pitchFamily="34" charset="-122"/>
                <a:cs typeface="Barlow Bold" pitchFamily="34" charset="-120"/>
              </a:rPr>
              <a:t>Sistem</a:t>
            </a:r>
            <a:endParaRPr lang="en-US" sz="4000" dirty="0"/>
          </a:p>
        </p:txBody>
      </p:sp>
      <p:sp>
        <p:nvSpPr>
          <p:cNvPr id="4" name="Shape 1"/>
          <p:cNvSpPr/>
          <p:nvPr/>
        </p:nvSpPr>
        <p:spPr>
          <a:xfrm>
            <a:off x="6035873" y="1542693"/>
            <a:ext cx="8045053" cy="1175742"/>
          </a:xfrm>
          <a:prstGeom prst="roundRect">
            <a:avLst>
              <a:gd name="adj" fmla="val 9333"/>
            </a:avLst>
          </a:prstGeom>
          <a:solidFill>
            <a:srgbClr val="FFFFFF"/>
          </a:solidFill>
          <a:ln/>
        </p:spPr>
      </p:sp>
      <p:pic>
        <p:nvPicPr>
          <p:cNvPr id="5" name="Image 1" descr="preencoded.png"/>
          <p:cNvPicPr>
            <a:picLocks noChangeAspect="1"/>
          </p:cNvPicPr>
          <p:nvPr/>
        </p:nvPicPr>
        <p:blipFill>
          <a:blip r:embed="rId4"/>
          <a:stretch>
            <a:fillRect/>
          </a:stretch>
        </p:blipFill>
        <p:spPr>
          <a:xfrm>
            <a:off x="6035873" y="1519833"/>
            <a:ext cx="8045053" cy="91440"/>
          </a:xfrm>
          <a:prstGeom prst="rect">
            <a:avLst/>
          </a:prstGeom>
        </p:spPr>
      </p:pic>
      <p:pic>
        <p:nvPicPr>
          <p:cNvPr id="6" name="Image 2" descr="preencoded.png"/>
          <p:cNvPicPr>
            <a:picLocks noChangeAspect="1"/>
          </p:cNvPicPr>
          <p:nvPr/>
        </p:nvPicPr>
        <p:blipFill>
          <a:blip r:embed="rId5"/>
          <a:stretch>
            <a:fillRect/>
          </a:stretch>
        </p:blipFill>
        <p:spPr>
          <a:xfrm>
            <a:off x="9822894" y="1307187"/>
            <a:ext cx="471011" cy="471011"/>
          </a:xfrm>
          <a:prstGeom prst="rect">
            <a:avLst/>
          </a:prstGeom>
        </p:spPr>
      </p:pic>
      <p:pic>
        <p:nvPicPr>
          <p:cNvPr id="7"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4222" y="1448514"/>
            <a:ext cx="188357" cy="188357"/>
          </a:xfrm>
          <a:prstGeom prst="rect">
            <a:avLst/>
          </a:prstGeom>
        </p:spPr>
      </p:pic>
      <p:sp>
        <p:nvSpPr>
          <p:cNvPr id="8" name="Text 2"/>
          <p:cNvSpPr/>
          <p:nvPr/>
        </p:nvSpPr>
        <p:spPr>
          <a:xfrm>
            <a:off x="6215658" y="1935123"/>
            <a:ext cx="2065973" cy="258128"/>
          </a:xfrm>
          <a:prstGeom prst="rect">
            <a:avLst/>
          </a:prstGeom>
          <a:noFill/>
          <a:ln/>
        </p:spPr>
        <p:txBody>
          <a:bodyPr wrap="none" lIns="0" tIns="0" rIns="0" bIns="0" rtlCol="0" anchor="t"/>
          <a:lstStyle/>
          <a:p>
            <a:pPr marL="0" indent="0" algn="l">
              <a:lnSpc>
                <a:spcPts val="2000"/>
              </a:lnSpc>
              <a:buNone/>
            </a:pPr>
            <a:r>
              <a:rPr lang="en-US" sz="2000" b="1" dirty="0">
                <a:solidFill>
                  <a:srgbClr val="384653"/>
                </a:solidFill>
                <a:latin typeface="Barlow Bold" pitchFamily="34" charset="0"/>
                <a:ea typeface="Barlow Bold" pitchFamily="34" charset="-122"/>
                <a:cs typeface="Barlow Bold" pitchFamily="34" charset="-120"/>
              </a:rPr>
              <a:t>Proteksi API Gateway</a:t>
            </a:r>
            <a:endParaRPr lang="en-US" sz="2000" dirty="0"/>
          </a:p>
        </p:txBody>
      </p:sp>
      <p:sp>
        <p:nvSpPr>
          <p:cNvPr id="9" name="Text 3"/>
          <p:cNvSpPr/>
          <p:nvPr/>
        </p:nvSpPr>
        <p:spPr>
          <a:xfrm>
            <a:off x="6215658" y="2287429"/>
            <a:ext cx="7685484" cy="251222"/>
          </a:xfrm>
          <a:prstGeom prst="rect">
            <a:avLst/>
          </a:prstGeom>
          <a:noFill/>
          <a:ln/>
        </p:spPr>
        <p:txBody>
          <a:bodyPr wrap="none" lIns="0" tIns="0" rIns="0" bIns="0" rtlCol="0" anchor="t"/>
          <a:lstStyle/>
          <a:p>
            <a:pPr marL="0" indent="0" algn="l">
              <a:lnSpc>
                <a:spcPts val="1950"/>
              </a:lnSpc>
              <a:buNone/>
            </a:pPr>
            <a:r>
              <a:rPr lang="en-US" sz="1600" dirty="0">
                <a:solidFill>
                  <a:srgbClr val="384653"/>
                </a:solidFill>
                <a:latin typeface="Montserrat" pitchFamily="34" charset="0"/>
                <a:ea typeface="Montserrat" pitchFamily="34" charset="-122"/>
                <a:cs typeface="Montserrat" pitchFamily="34" charset="-120"/>
              </a:rPr>
              <a:t>Melindungi akses ke layanan backend dengan mekanisme keamanan canggih.</a:t>
            </a:r>
            <a:endParaRPr lang="en-US" sz="1600" dirty="0"/>
          </a:p>
        </p:txBody>
      </p:sp>
      <p:sp>
        <p:nvSpPr>
          <p:cNvPr id="10" name="Shape 4"/>
          <p:cNvSpPr/>
          <p:nvPr/>
        </p:nvSpPr>
        <p:spPr>
          <a:xfrm>
            <a:off x="6035873" y="3110865"/>
            <a:ext cx="8045053" cy="1175742"/>
          </a:xfrm>
          <a:prstGeom prst="roundRect">
            <a:avLst>
              <a:gd name="adj" fmla="val 9333"/>
            </a:avLst>
          </a:prstGeom>
          <a:solidFill>
            <a:srgbClr val="FFFFFF"/>
          </a:solidFill>
          <a:ln/>
        </p:spPr>
      </p:sp>
      <p:pic>
        <p:nvPicPr>
          <p:cNvPr id="11" name="Image 4" descr="preencoded.png"/>
          <p:cNvPicPr>
            <a:picLocks noChangeAspect="1"/>
          </p:cNvPicPr>
          <p:nvPr/>
        </p:nvPicPr>
        <p:blipFill>
          <a:blip r:embed="rId4"/>
          <a:stretch>
            <a:fillRect/>
          </a:stretch>
        </p:blipFill>
        <p:spPr>
          <a:xfrm>
            <a:off x="6035873" y="3088005"/>
            <a:ext cx="8045053" cy="91440"/>
          </a:xfrm>
          <a:prstGeom prst="rect">
            <a:avLst/>
          </a:prstGeom>
        </p:spPr>
      </p:pic>
      <p:pic>
        <p:nvPicPr>
          <p:cNvPr id="12" name="Image 5" descr="preencoded.png"/>
          <p:cNvPicPr>
            <a:picLocks noChangeAspect="1"/>
          </p:cNvPicPr>
          <p:nvPr/>
        </p:nvPicPr>
        <p:blipFill>
          <a:blip r:embed="rId5"/>
          <a:stretch>
            <a:fillRect/>
          </a:stretch>
        </p:blipFill>
        <p:spPr>
          <a:xfrm>
            <a:off x="9822894" y="2875359"/>
            <a:ext cx="471011" cy="471011"/>
          </a:xfrm>
          <a:prstGeom prst="rect">
            <a:avLst/>
          </a:prstGeom>
        </p:spPr>
      </p:pic>
      <p:pic>
        <p:nvPicPr>
          <p:cNvPr id="13" name="Image 6" descr="preencoded.png"/>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9964222" y="3016687"/>
            <a:ext cx="188357" cy="188357"/>
          </a:xfrm>
          <a:prstGeom prst="rect">
            <a:avLst/>
          </a:prstGeom>
        </p:spPr>
      </p:pic>
      <p:sp>
        <p:nvSpPr>
          <p:cNvPr id="14" name="Text 5"/>
          <p:cNvSpPr/>
          <p:nvPr/>
        </p:nvSpPr>
        <p:spPr>
          <a:xfrm>
            <a:off x="6215658" y="3503295"/>
            <a:ext cx="2065973" cy="258128"/>
          </a:xfrm>
          <a:prstGeom prst="rect">
            <a:avLst/>
          </a:prstGeom>
          <a:noFill/>
          <a:ln/>
        </p:spPr>
        <p:txBody>
          <a:bodyPr wrap="none" lIns="0" tIns="0" rIns="0" bIns="0" rtlCol="0" anchor="t"/>
          <a:lstStyle/>
          <a:p>
            <a:pPr marL="0" indent="0" algn="l">
              <a:lnSpc>
                <a:spcPts val="2000"/>
              </a:lnSpc>
              <a:buNone/>
            </a:pPr>
            <a:r>
              <a:rPr lang="en-US" sz="2000" b="1" dirty="0">
                <a:solidFill>
                  <a:srgbClr val="384653"/>
                </a:solidFill>
                <a:latin typeface="Barlow Bold" pitchFamily="34" charset="0"/>
                <a:ea typeface="Barlow Bold" pitchFamily="34" charset="-122"/>
                <a:cs typeface="Barlow Bold" pitchFamily="34" charset="-120"/>
              </a:rPr>
              <a:t>API Key &amp; Proxy Key</a:t>
            </a:r>
            <a:endParaRPr lang="en-US" sz="2000" dirty="0"/>
          </a:p>
        </p:txBody>
      </p:sp>
      <p:sp>
        <p:nvSpPr>
          <p:cNvPr id="15" name="Text 6"/>
          <p:cNvSpPr/>
          <p:nvPr/>
        </p:nvSpPr>
        <p:spPr>
          <a:xfrm>
            <a:off x="6215658" y="3855601"/>
            <a:ext cx="7685484" cy="525184"/>
          </a:xfrm>
          <a:prstGeom prst="rect">
            <a:avLst/>
          </a:prstGeom>
          <a:noFill/>
          <a:ln/>
        </p:spPr>
        <p:txBody>
          <a:bodyPr wrap="none" lIns="0" tIns="0" rIns="0" bIns="0" rtlCol="0" anchor="t"/>
          <a:lstStyle/>
          <a:p>
            <a:pPr marL="0" indent="0" algn="l">
              <a:lnSpc>
                <a:spcPts val="1950"/>
              </a:lnSpc>
              <a:buNone/>
            </a:pPr>
            <a:r>
              <a:rPr lang="en-US" sz="1600" dirty="0">
                <a:solidFill>
                  <a:srgbClr val="384653"/>
                </a:solidFill>
                <a:latin typeface="Montserrat" pitchFamily="34" charset="0"/>
                <a:ea typeface="Montserrat" pitchFamily="34" charset="-122"/>
                <a:cs typeface="Montserrat" pitchFamily="34" charset="-120"/>
              </a:rPr>
              <a:t>Autentikasi berlapis untuk memastikan hanya aplikasi yang </a:t>
            </a:r>
            <a:r>
              <a:rPr lang="en-US" sz="1600" dirty="0" err="1">
                <a:solidFill>
                  <a:srgbClr val="384653"/>
                </a:solidFill>
                <a:latin typeface="Montserrat" pitchFamily="34" charset="0"/>
                <a:ea typeface="Montserrat" pitchFamily="34" charset="-122"/>
                <a:cs typeface="Montserrat" pitchFamily="34" charset="-120"/>
              </a:rPr>
              <a:t>terotorisasi</a:t>
            </a:r>
            <a:r>
              <a:rPr lang="en-US" sz="1600" dirty="0">
                <a:solidFill>
                  <a:srgbClr val="384653"/>
                </a:solidFill>
                <a:latin typeface="Montserrat" pitchFamily="34" charset="0"/>
                <a:ea typeface="Montserrat" pitchFamily="34" charset="-122"/>
                <a:cs typeface="Montserrat" pitchFamily="34" charset="-120"/>
              </a:rPr>
              <a:t> </a:t>
            </a:r>
          </a:p>
          <a:p>
            <a:pPr marL="0" indent="0" algn="l">
              <a:lnSpc>
                <a:spcPts val="1950"/>
              </a:lnSpc>
              <a:buNone/>
            </a:pPr>
            <a:r>
              <a:rPr lang="en-US" sz="1600" dirty="0" err="1">
                <a:solidFill>
                  <a:srgbClr val="384653"/>
                </a:solidFill>
                <a:latin typeface="Montserrat" pitchFamily="34" charset="0"/>
                <a:ea typeface="Montserrat" pitchFamily="34" charset="-122"/>
                <a:cs typeface="Montserrat" pitchFamily="34" charset="-120"/>
              </a:rPr>
              <a:t>dapat</a:t>
            </a:r>
            <a:r>
              <a:rPr lang="en-US" sz="1600" dirty="0">
                <a:solidFill>
                  <a:srgbClr val="384653"/>
                </a:solidFill>
                <a:latin typeface="Montserrat" pitchFamily="34" charset="0"/>
                <a:ea typeface="Montserrat" pitchFamily="34" charset="-122"/>
                <a:cs typeface="Montserrat" pitchFamily="34" charset="-120"/>
              </a:rPr>
              <a:t> mengakses sistem.</a:t>
            </a:r>
            <a:endParaRPr lang="en-US" sz="1600" dirty="0"/>
          </a:p>
        </p:txBody>
      </p:sp>
      <p:sp>
        <p:nvSpPr>
          <p:cNvPr id="16" name="Shape 7"/>
          <p:cNvSpPr/>
          <p:nvPr/>
        </p:nvSpPr>
        <p:spPr>
          <a:xfrm>
            <a:off x="6035873" y="4679037"/>
            <a:ext cx="8045053" cy="1175742"/>
          </a:xfrm>
          <a:prstGeom prst="roundRect">
            <a:avLst>
              <a:gd name="adj" fmla="val 9333"/>
            </a:avLst>
          </a:prstGeom>
          <a:solidFill>
            <a:srgbClr val="FFFFFF"/>
          </a:solidFill>
          <a:ln/>
        </p:spPr>
      </p:sp>
      <p:pic>
        <p:nvPicPr>
          <p:cNvPr id="17" name="Image 7" descr="preencoded.png"/>
          <p:cNvPicPr>
            <a:picLocks noChangeAspect="1"/>
          </p:cNvPicPr>
          <p:nvPr/>
        </p:nvPicPr>
        <p:blipFill>
          <a:blip r:embed="rId4"/>
          <a:stretch>
            <a:fillRect/>
          </a:stretch>
        </p:blipFill>
        <p:spPr>
          <a:xfrm>
            <a:off x="6035873" y="4656177"/>
            <a:ext cx="8045053" cy="91440"/>
          </a:xfrm>
          <a:prstGeom prst="rect">
            <a:avLst/>
          </a:prstGeom>
        </p:spPr>
      </p:pic>
      <p:pic>
        <p:nvPicPr>
          <p:cNvPr id="18" name="Image 8" descr="preencoded.png"/>
          <p:cNvPicPr>
            <a:picLocks noChangeAspect="1"/>
          </p:cNvPicPr>
          <p:nvPr/>
        </p:nvPicPr>
        <p:blipFill>
          <a:blip r:embed="rId5"/>
          <a:stretch>
            <a:fillRect/>
          </a:stretch>
        </p:blipFill>
        <p:spPr>
          <a:xfrm>
            <a:off x="9822894" y="4443532"/>
            <a:ext cx="471011" cy="471011"/>
          </a:xfrm>
          <a:prstGeom prst="rect">
            <a:avLst/>
          </a:prstGeom>
        </p:spPr>
      </p:pic>
      <p:pic>
        <p:nvPicPr>
          <p:cNvPr id="19" name="Image 9" descr="preencoded.png"/>
          <p:cNvPicPr>
            <a:picLocks noChangeAspect="1"/>
          </p:cNvPicPr>
          <p:nvPr/>
        </p:nvPicPr>
        <p:blipFill>
          <a:blip r:embed="rId6">
            <a:extLst>
              <a:ext uri="{96DAC541-7B7A-43D3-8B79-37D633B846F1}">
                <asvg:svgBlip xmlns:asvg="http://schemas.microsoft.com/office/drawing/2016/SVG/main" r:embed="rId9"/>
              </a:ext>
            </a:extLst>
          </a:blip>
          <a:stretch>
            <a:fillRect/>
          </a:stretch>
        </p:blipFill>
        <p:spPr>
          <a:xfrm>
            <a:off x="9964222" y="4584859"/>
            <a:ext cx="188357" cy="188357"/>
          </a:xfrm>
          <a:prstGeom prst="rect">
            <a:avLst/>
          </a:prstGeom>
        </p:spPr>
      </p:pic>
      <p:sp>
        <p:nvSpPr>
          <p:cNvPr id="20" name="Text 8"/>
          <p:cNvSpPr/>
          <p:nvPr/>
        </p:nvSpPr>
        <p:spPr>
          <a:xfrm>
            <a:off x="6215658" y="5071467"/>
            <a:ext cx="2065973" cy="258128"/>
          </a:xfrm>
          <a:prstGeom prst="rect">
            <a:avLst/>
          </a:prstGeom>
          <a:noFill/>
          <a:ln/>
        </p:spPr>
        <p:txBody>
          <a:bodyPr wrap="none" lIns="0" tIns="0" rIns="0" bIns="0" rtlCol="0" anchor="t"/>
          <a:lstStyle/>
          <a:p>
            <a:pPr marL="0" indent="0" algn="l">
              <a:lnSpc>
                <a:spcPts val="2000"/>
              </a:lnSpc>
              <a:buNone/>
            </a:pPr>
            <a:r>
              <a:rPr lang="en-US" sz="2000" b="1" dirty="0">
                <a:solidFill>
                  <a:srgbClr val="384653"/>
                </a:solidFill>
                <a:latin typeface="Barlow Bold" pitchFamily="34" charset="0"/>
                <a:ea typeface="Barlow Bold" pitchFamily="34" charset="-122"/>
                <a:cs typeface="Barlow Bold" pitchFamily="34" charset="-120"/>
              </a:rPr>
              <a:t>Enkripsi Kata Sandi</a:t>
            </a:r>
            <a:endParaRPr lang="en-US" sz="2000" dirty="0"/>
          </a:p>
        </p:txBody>
      </p:sp>
      <p:sp>
        <p:nvSpPr>
          <p:cNvPr id="21" name="Text 9"/>
          <p:cNvSpPr/>
          <p:nvPr/>
        </p:nvSpPr>
        <p:spPr>
          <a:xfrm>
            <a:off x="6215658" y="5423773"/>
            <a:ext cx="7685484" cy="251222"/>
          </a:xfrm>
          <a:prstGeom prst="rect">
            <a:avLst/>
          </a:prstGeom>
          <a:noFill/>
          <a:ln/>
        </p:spPr>
        <p:txBody>
          <a:bodyPr wrap="none" lIns="0" tIns="0" rIns="0" bIns="0" rtlCol="0" anchor="t"/>
          <a:lstStyle/>
          <a:p>
            <a:pPr marL="0" indent="0" algn="l">
              <a:lnSpc>
                <a:spcPts val="1950"/>
              </a:lnSpc>
              <a:buNone/>
            </a:pPr>
            <a:r>
              <a:rPr lang="en-US" sz="1600" dirty="0">
                <a:solidFill>
                  <a:srgbClr val="384653"/>
                </a:solidFill>
                <a:latin typeface="Montserrat" pitchFamily="34" charset="0"/>
                <a:ea typeface="Montserrat" pitchFamily="34" charset="-122"/>
                <a:cs typeface="Montserrat" pitchFamily="34" charset="-120"/>
              </a:rPr>
              <a:t>Kata sandi pengguna dienkripsi untuk melindungi dari akses tidak sah.</a:t>
            </a:r>
            <a:endParaRPr lang="en-US" sz="1600" dirty="0"/>
          </a:p>
        </p:txBody>
      </p:sp>
      <p:sp>
        <p:nvSpPr>
          <p:cNvPr id="22" name="Shape 10"/>
          <p:cNvSpPr/>
          <p:nvPr/>
        </p:nvSpPr>
        <p:spPr>
          <a:xfrm>
            <a:off x="6035873" y="6247209"/>
            <a:ext cx="8045053" cy="1426964"/>
          </a:xfrm>
          <a:prstGeom prst="roundRect">
            <a:avLst>
              <a:gd name="adj" fmla="val 7690"/>
            </a:avLst>
          </a:prstGeom>
          <a:solidFill>
            <a:srgbClr val="FFFFFF"/>
          </a:solidFill>
          <a:ln/>
        </p:spPr>
      </p:sp>
      <p:pic>
        <p:nvPicPr>
          <p:cNvPr id="23" name="Image 10" descr="preencoded.png"/>
          <p:cNvPicPr>
            <a:picLocks noChangeAspect="1"/>
          </p:cNvPicPr>
          <p:nvPr/>
        </p:nvPicPr>
        <p:blipFill>
          <a:blip r:embed="rId4"/>
          <a:stretch>
            <a:fillRect/>
          </a:stretch>
        </p:blipFill>
        <p:spPr>
          <a:xfrm>
            <a:off x="6035873" y="6224349"/>
            <a:ext cx="8045053" cy="91440"/>
          </a:xfrm>
          <a:prstGeom prst="rect">
            <a:avLst/>
          </a:prstGeom>
        </p:spPr>
      </p:pic>
      <p:pic>
        <p:nvPicPr>
          <p:cNvPr id="24" name="Image 11" descr="preencoded.png"/>
          <p:cNvPicPr>
            <a:picLocks noChangeAspect="1"/>
          </p:cNvPicPr>
          <p:nvPr/>
        </p:nvPicPr>
        <p:blipFill>
          <a:blip r:embed="rId5"/>
          <a:stretch>
            <a:fillRect/>
          </a:stretch>
        </p:blipFill>
        <p:spPr>
          <a:xfrm>
            <a:off x="9822894" y="6011704"/>
            <a:ext cx="471011" cy="471011"/>
          </a:xfrm>
          <a:prstGeom prst="rect">
            <a:avLst/>
          </a:prstGeom>
        </p:spPr>
      </p:pic>
      <p:pic>
        <p:nvPicPr>
          <p:cNvPr id="25" name="Image 12" descr="preencoded.png"/>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9964222" y="6153031"/>
            <a:ext cx="188357" cy="188357"/>
          </a:xfrm>
          <a:prstGeom prst="rect">
            <a:avLst/>
          </a:prstGeom>
        </p:spPr>
      </p:pic>
      <p:sp>
        <p:nvSpPr>
          <p:cNvPr id="26" name="Text 11"/>
          <p:cNvSpPr/>
          <p:nvPr/>
        </p:nvSpPr>
        <p:spPr>
          <a:xfrm>
            <a:off x="6215658" y="6639639"/>
            <a:ext cx="2486382" cy="258128"/>
          </a:xfrm>
          <a:prstGeom prst="rect">
            <a:avLst/>
          </a:prstGeom>
          <a:noFill/>
          <a:ln/>
        </p:spPr>
        <p:txBody>
          <a:bodyPr wrap="none" lIns="0" tIns="0" rIns="0" bIns="0" rtlCol="0" anchor="t"/>
          <a:lstStyle/>
          <a:p>
            <a:pPr marL="0" indent="0" algn="l">
              <a:lnSpc>
                <a:spcPts val="2000"/>
              </a:lnSpc>
              <a:buNone/>
            </a:pPr>
            <a:r>
              <a:rPr lang="en-US" sz="2000" b="1" dirty="0">
                <a:solidFill>
                  <a:srgbClr val="384653"/>
                </a:solidFill>
                <a:latin typeface="Barlow Bold" pitchFamily="34" charset="0"/>
                <a:ea typeface="Barlow Bold" pitchFamily="34" charset="-122"/>
                <a:cs typeface="Barlow Bold" pitchFamily="34" charset="-120"/>
              </a:rPr>
              <a:t>Role-Based Access Control</a:t>
            </a:r>
            <a:endParaRPr lang="en-US" sz="2000" dirty="0"/>
          </a:p>
        </p:txBody>
      </p:sp>
      <p:sp>
        <p:nvSpPr>
          <p:cNvPr id="27" name="Text 12"/>
          <p:cNvSpPr/>
          <p:nvPr/>
        </p:nvSpPr>
        <p:spPr>
          <a:xfrm>
            <a:off x="6215658" y="6991945"/>
            <a:ext cx="7685484" cy="502444"/>
          </a:xfrm>
          <a:prstGeom prst="rect">
            <a:avLst/>
          </a:prstGeom>
          <a:noFill/>
          <a:ln/>
        </p:spPr>
        <p:txBody>
          <a:bodyPr wrap="square" lIns="0" tIns="0" rIns="0" bIns="0" rtlCol="0" anchor="t"/>
          <a:lstStyle/>
          <a:p>
            <a:pPr marL="0" indent="0" algn="l">
              <a:lnSpc>
                <a:spcPts val="1950"/>
              </a:lnSpc>
              <a:buNone/>
            </a:pPr>
            <a:r>
              <a:rPr lang="en-US" sz="1600" dirty="0">
                <a:solidFill>
                  <a:srgbClr val="384653"/>
                </a:solidFill>
                <a:latin typeface="Montserrat" pitchFamily="34" charset="0"/>
                <a:ea typeface="Montserrat" pitchFamily="34" charset="-122"/>
                <a:cs typeface="Montserrat" pitchFamily="34" charset="-120"/>
              </a:rPr>
              <a:t>Hak akses ditentukan berdasarkan peran pengguna, membatasi akses hanya pada informasi dan fungsi yang relevan.</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007841" y="1021561"/>
            <a:ext cx="7416403" cy="4798668"/>
          </a:xfrm>
          <a:prstGeom prst="rect">
            <a:avLst/>
          </a:prstGeom>
          <a:noFill/>
          <a:ln/>
        </p:spPr>
        <p:txBody>
          <a:bodyPr wrap="square" lIns="0" tIns="0" rIns="0" bIns="0" rtlCol="0" anchor="t"/>
          <a:lstStyle/>
          <a:p>
            <a:r>
              <a:rPr lang="en-US" sz="2800" dirty="0" err="1"/>
              <a:t>Pemilihan</a:t>
            </a:r>
            <a:r>
              <a:rPr lang="en-US" sz="2800" dirty="0"/>
              <a:t> Spreadsheet </a:t>
            </a:r>
            <a:r>
              <a:rPr lang="en-US" sz="2800" dirty="0" err="1"/>
              <a:t>sebagai</a:t>
            </a:r>
            <a:r>
              <a:rPr lang="en-US" sz="2800" dirty="0"/>
              <a:t> basis data </a:t>
            </a:r>
            <a:r>
              <a:rPr lang="en-US" sz="2800" dirty="0" err="1"/>
              <a:t>dilakukan</a:t>
            </a:r>
            <a:r>
              <a:rPr lang="en-US" sz="2800" dirty="0"/>
              <a:t> </a:t>
            </a:r>
            <a:r>
              <a:rPr lang="en-US" sz="2800" dirty="0" err="1"/>
              <a:t>dengan</a:t>
            </a:r>
            <a:r>
              <a:rPr lang="en-US" sz="2800" dirty="0"/>
              <a:t> </a:t>
            </a:r>
            <a:r>
              <a:rPr lang="en-US" sz="2800" dirty="0" err="1"/>
              <a:t>mempertimbangkan</a:t>
            </a:r>
            <a:r>
              <a:rPr lang="en-US" sz="2800" dirty="0"/>
              <a:t> :</a:t>
            </a:r>
          </a:p>
          <a:p>
            <a:endParaRPr lang="en-US" sz="2800" dirty="0"/>
          </a:p>
          <a:p>
            <a:pPr marL="457200" indent="-457200">
              <a:buFont typeface="Arial" panose="020B0604020202020204" pitchFamily="34" charset="0"/>
              <a:buChar char="•"/>
            </a:pPr>
            <a:r>
              <a:rPr lang="en-US" sz="2800" dirty="0" err="1"/>
              <a:t>Kesesuaian</a:t>
            </a:r>
            <a:r>
              <a:rPr lang="en-US" sz="2800" dirty="0"/>
              <a:t> </a:t>
            </a:r>
            <a:r>
              <a:rPr lang="en-US" sz="2800" dirty="0" err="1"/>
              <a:t>kebutuhan</a:t>
            </a:r>
            <a:r>
              <a:rPr lang="en-US" sz="2800" dirty="0"/>
              <a:t> (data </a:t>
            </a:r>
            <a:r>
              <a:rPr lang="en-US" sz="2800" dirty="0" err="1"/>
              <a:t>tidak</a:t>
            </a:r>
            <a:r>
              <a:rPr lang="en-US" sz="2800" dirty="0"/>
              <a:t> relative </a:t>
            </a:r>
            <a:r>
              <a:rPr lang="en-US" sz="2800" dirty="0" err="1"/>
              <a:t>besar</a:t>
            </a:r>
            <a:r>
              <a:rPr lang="en-US" sz="2800" dirty="0"/>
              <a:t>), </a:t>
            </a:r>
          </a:p>
          <a:p>
            <a:pPr marL="457200" indent="-457200">
              <a:buFont typeface="Arial" panose="020B0604020202020204" pitchFamily="34" charset="0"/>
              <a:buChar char="•"/>
            </a:pPr>
            <a:r>
              <a:rPr lang="en-US" sz="2800" dirty="0" err="1"/>
              <a:t>Kemudahan</a:t>
            </a:r>
            <a:r>
              <a:rPr lang="en-US" sz="2800" dirty="0"/>
              <a:t> </a:t>
            </a:r>
            <a:r>
              <a:rPr lang="en-US" sz="2800" dirty="0" err="1"/>
              <a:t>pengelolaan</a:t>
            </a:r>
            <a:r>
              <a:rPr lang="en-US" sz="2800" dirty="0"/>
              <a:t>, </a:t>
            </a:r>
          </a:p>
          <a:p>
            <a:pPr marL="457200" indent="-457200">
              <a:buFont typeface="Arial" panose="020B0604020202020204" pitchFamily="34" charset="0"/>
              <a:buChar char="•"/>
            </a:pPr>
            <a:r>
              <a:rPr lang="en-US" sz="2800" dirty="0" err="1"/>
              <a:t>Efisiensi</a:t>
            </a:r>
            <a:r>
              <a:rPr lang="en-US" sz="2800" dirty="0"/>
              <a:t> </a:t>
            </a:r>
            <a:r>
              <a:rPr lang="en-US" sz="2800" dirty="0" err="1"/>
              <a:t>biaya</a:t>
            </a:r>
            <a:r>
              <a:rPr lang="en-US" sz="2800" dirty="0"/>
              <a:t>, </a:t>
            </a:r>
          </a:p>
          <a:p>
            <a:pPr marL="457200" indent="-457200">
              <a:buFont typeface="Arial" panose="020B0604020202020204" pitchFamily="34" charset="0"/>
              <a:buChar char="•"/>
            </a:pPr>
            <a:r>
              <a:rPr lang="en-US" sz="2800" dirty="0"/>
              <a:t>Kesiapan </a:t>
            </a:r>
            <a:r>
              <a:rPr lang="en-US" sz="2800" dirty="0" err="1"/>
              <a:t>sumber</a:t>
            </a:r>
            <a:r>
              <a:rPr lang="en-US" sz="2800" dirty="0"/>
              <a:t> </a:t>
            </a:r>
            <a:r>
              <a:rPr lang="en-US" sz="2800" dirty="0" err="1"/>
              <a:t>daya</a:t>
            </a:r>
            <a:r>
              <a:rPr lang="en-US" sz="2800" dirty="0"/>
              <a:t>,</a:t>
            </a:r>
          </a:p>
          <a:p>
            <a:pPr marL="457200" indent="-457200">
              <a:buFont typeface="Arial" panose="020B0604020202020204" pitchFamily="34" charset="0"/>
              <a:buChar char="•"/>
            </a:pPr>
            <a:r>
              <a:rPr lang="en-US" sz="2800" dirty="0" err="1"/>
              <a:t>Keamanan</a:t>
            </a:r>
            <a:r>
              <a:rPr lang="en-US" sz="2800" dirty="0"/>
              <a:t> data </a:t>
            </a:r>
            <a:r>
              <a:rPr lang="en-US" sz="2800" dirty="0" err="1"/>
              <a:t>dapat</a:t>
            </a:r>
            <a:r>
              <a:rPr lang="en-US" sz="2800" dirty="0"/>
              <a:t> </a:t>
            </a:r>
            <a:r>
              <a:rPr lang="en-US" sz="2800" dirty="0" err="1"/>
              <a:t>segera</a:t>
            </a:r>
            <a:r>
              <a:rPr lang="en-US" sz="2800" dirty="0"/>
              <a:t> </a:t>
            </a:r>
            <a:r>
              <a:rPr lang="en-US" sz="2800" dirty="0" err="1"/>
              <a:t>ditangani</a:t>
            </a:r>
            <a:r>
              <a:rPr lang="en-US" sz="2800" dirty="0"/>
              <a:t> oleh </a:t>
            </a:r>
            <a:r>
              <a:rPr lang="en-US" sz="2800" dirty="0" err="1"/>
              <a:t>Pengelola</a:t>
            </a:r>
            <a:r>
              <a:rPr lang="en-US" sz="2800" dirty="0"/>
              <a:t> </a:t>
            </a:r>
            <a:r>
              <a:rPr lang="en-US" sz="2800" dirty="0" err="1"/>
              <a:t>Kepegawaian</a:t>
            </a:r>
            <a:r>
              <a:rPr lang="en-US" sz="2800" dirty="0"/>
              <a:t> (</a:t>
            </a:r>
            <a:r>
              <a:rPr lang="en-US" sz="2800" dirty="0" err="1"/>
              <a:t>tanpa</a:t>
            </a:r>
            <a:r>
              <a:rPr lang="en-US" sz="2800" dirty="0"/>
              <a:t> </a:t>
            </a:r>
            <a:r>
              <a:rPr lang="en-US" sz="2800" dirty="0" err="1"/>
              <a:t>memerlukan</a:t>
            </a:r>
            <a:r>
              <a:rPr lang="en-US" sz="2800" dirty="0"/>
              <a:t> </a:t>
            </a:r>
            <a:r>
              <a:rPr lang="en-US" sz="2800" dirty="0" err="1"/>
              <a:t>keahlian</a:t>
            </a:r>
            <a:r>
              <a:rPr lang="en-US" sz="2800" dirty="0"/>
              <a:t> IT). </a:t>
            </a:r>
          </a:p>
          <a:p>
            <a:pPr marL="457200" indent="-457200">
              <a:buFont typeface="Arial" panose="020B0604020202020204" pitchFamily="34" charset="0"/>
              <a:buChar char="•"/>
            </a:pPr>
            <a:endParaRPr lang="en-US" sz="2800" dirty="0"/>
          </a:p>
          <a:p>
            <a:pPr algn="ctr"/>
            <a:r>
              <a:rPr lang="sv-SE" sz="2800" i="1" dirty="0"/>
              <a:t>”Spreadsheet dipilih karena cepat diimplementasikan, mudah dikelola oleh operator, dan sesuai dengan skala kebutuhan saat ini </a:t>
            </a:r>
          </a:p>
          <a:p>
            <a:pPr algn="ctr"/>
            <a:r>
              <a:rPr lang="sv-SE" sz="2800" i="1" dirty="0"/>
              <a:t>&lt; 100.000 data”</a:t>
            </a:r>
            <a:endParaRPr lang="en-US" sz="2800" i="1" dirty="0"/>
          </a:p>
        </p:txBody>
      </p:sp>
      <p:sp>
        <p:nvSpPr>
          <p:cNvPr id="10" name="Text 0">
            <a:extLst>
              <a:ext uri="{FF2B5EF4-FFF2-40B4-BE49-F238E27FC236}">
                <a16:creationId xmlns:a16="http://schemas.microsoft.com/office/drawing/2014/main" id="{722A1254-6437-491D-B154-7252083603D1}"/>
              </a:ext>
            </a:extLst>
          </p:cNvPr>
          <p:cNvSpPr/>
          <p:nvPr/>
        </p:nvSpPr>
        <p:spPr>
          <a:xfrm>
            <a:off x="6858000" y="308854"/>
            <a:ext cx="7772400" cy="712708"/>
          </a:xfrm>
          <a:prstGeom prst="rect">
            <a:avLst/>
          </a:prstGeom>
          <a:noFill/>
          <a:ln/>
        </p:spPr>
        <p:txBody>
          <a:bodyPr wrap="none" lIns="0" tIns="0" rIns="0" bIns="0" rtlCol="0" anchor="t"/>
          <a:lstStyle/>
          <a:p>
            <a:r>
              <a:rPr kumimoji="0" lang="en-US" altLang="en-US" sz="3200" b="1" i="0" u="none" strike="noStrike" cap="none" normalizeH="0" baseline="0" dirty="0" err="1">
                <a:ln>
                  <a:noFill/>
                </a:ln>
                <a:solidFill>
                  <a:schemeClr val="tx1"/>
                </a:solidFill>
                <a:effectLst/>
                <a:latin typeface="Arial" panose="020B0604020202020204" pitchFamily="34" charset="0"/>
              </a:rPr>
              <a:t>Kenapa</a:t>
            </a:r>
            <a:r>
              <a:rPr kumimoji="0" lang="en-US" altLang="en-US" sz="3200" b="1"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err="1">
                <a:ln>
                  <a:noFill/>
                </a:ln>
                <a:solidFill>
                  <a:schemeClr val="tx1"/>
                </a:solidFill>
                <a:effectLst/>
                <a:latin typeface="Arial" panose="020B0604020202020204" pitchFamily="34" charset="0"/>
              </a:rPr>
              <a:t>harus</a:t>
            </a:r>
            <a:r>
              <a:rPr kumimoji="0" lang="en-US" altLang="en-US" sz="3200" b="1"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err="1">
                <a:ln>
                  <a:noFill/>
                </a:ln>
                <a:solidFill>
                  <a:schemeClr val="tx1"/>
                </a:solidFill>
                <a:effectLst/>
                <a:latin typeface="Arial" panose="020B0604020202020204" pitchFamily="34" charset="0"/>
              </a:rPr>
              <a:t>memakai</a:t>
            </a:r>
            <a:r>
              <a:rPr kumimoji="0" lang="en-US" altLang="en-US" sz="3200" b="1" i="0" u="none" strike="noStrike" cap="none" normalizeH="0" baseline="0" dirty="0">
                <a:ln>
                  <a:noFill/>
                </a:ln>
                <a:solidFill>
                  <a:schemeClr val="tx1"/>
                </a:solidFill>
                <a:effectLst/>
                <a:latin typeface="Arial" panose="020B0604020202020204" pitchFamily="34" charset="0"/>
              </a:rPr>
              <a:t> Spreadsheet?</a:t>
            </a:r>
          </a:p>
        </p:txBody>
      </p:sp>
      <p:pic>
        <p:nvPicPr>
          <p:cNvPr id="15" name="Picture 14">
            <a:extLst>
              <a:ext uri="{FF2B5EF4-FFF2-40B4-BE49-F238E27FC236}">
                <a16:creationId xmlns:a16="http://schemas.microsoft.com/office/drawing/2014/main" id="{B311C55F-EF9B-4A17-B6AD-999BA3499FFC}"/>
              </a:ext>
            </a:extLst>
          </p:cNvPr>
          <p:cNvPicPr>
            <a:picLocks noChangeAspect="1"/>
          </p:cNvPicPr>
          <p:nvPr/>
        </p:nvPicPr>
        <p:blipFill>
          <a:blip r:embed="rId3"/>
          <a:stretch>
            <a:fillRect/>
          </a:stretch>
        </p:blipFill>
        <p:spPr>
          <a:xfrm>
            <a:off x="206156" y="665208"/>
            <a:ext cx="6322808" cy="6629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C15E658D-8F28-41E1-9393-C47436FB3228}"/>
              </a:ext>
            </a:extLst>
          </p:cNvPr>
          <p:cNvSpPr>
            <a:spLocks noChangeArrowheads="1"/>
          </p:cNvSpPr>
          <p:nvPr/>
        </p:nvSpPr>
        <p:spPr bwMode="auto">
          <a:xfrm>
            <a:off x="174171" y="1266680"/>
            <a:ext cx="637177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rPr>
              <a:t>Tampilan</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aplikasi</a:t>
            </a:r>
            <a:r>
              <a:rPr kumimoji="0" lang="en-US" altLang="en-US" sz="2000" b="1" i="0" u="none" strike="noStrike" cap="none" normalizeH="0" baseline="0" dirty="0">
                <a:ln>
                  <a:noFill/>
                </a:ln>
                <a:solidFill>
                  <a:schemeClr val="tx1"/>
                </a:solidFill>
                <a:effectLst/>
                <a:latin typeface="Arial" panose="020B0604020202020204" pitchFamily="34" charset="0"/>
              </a:rPr>
              <a:t> diperlukan </a:t>
            </a:r>
            <a:r>
              <a:rPr kumimoji="0" lang="en-US" altLang="en-US" sz="2000" b="1" i="0" u="none" strike="noStrike" cap="none" normalizeH="0" baseline="0" dirty="0" err="1">
                <a:ln>
                  <a:noFill/>
                </a:ln>
                <a:solidFill>
                  <a:schemeClr val="tx1"/>
                </a:solidFill>
                <a:effectLst/>
                <a:latin typeface="Arial" panose="020B0604020202020204" pitchFamily="34" charset="0"/>
              </a:rPr>
              <a:t>untuk</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menertibkan</a:t>
            </a:r>
            <a:r>
              <a:rPr kumimoji="0" lang="en-US" altLang="en-US" sz="2000" b="1" i="0" u="none" strike="noStrike" cap="none" normalizeH="0" baseline="0" dirty="0">
                <a:ln>
                  <a:noFill/>
                </a:ln>
                <a:solidFill>
                  <a:schemeClr val="tx1"/>
                </a:solidFill>
                <a:effectLst/>
                <a:latin typeface="Arial" panose="020B0604020202020204" pitchFamily="34" charset="0"/>
              </a:rPr>
              <a:t> proses </a:t>
            </a:r>
            <a:r>
              <a:rPr kumimoji="0" lang="en-US" altLang="en-US" sz="2000" b="1" i="0" u="none" strike="noStrike" cap="none" normalizeH="0" baseline="0" dirty="0" err="1">
                <a:ln>
                  <a:noFill/>
                </a:ln>
                <a:solidFill>
                  <a:schemeClr val="tx1"/>
                </a:solidFill>
                <a:effectLst/>
                <a:latin typeface="Arial" panose="020B0604020202020204" pitchFamily="34" charset="0"/>
              </a:rPr>
              <a:t>bisnis</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membatasi</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kewenangan</a:t>
            </a:r>
            <a:r>
              <a:rPr kumimoji="0" lang="en-US" altLang="en-US" sz="2000" b="1" i="0" u="none" strike="noStrike" cap="none" normalizeH="0" baseline="0" dirty="0">
                <a:ln>
                  <a:noFill/>
                </a:ln>
                <a:solidFill>
                  <a:schemeClr val="tx1"/>
                </a:solidFill>
                <a:effectLst/>
                <a:latin typeface="Arial" panose="020B0604020202020204" pitchFamily="34" charset="0"/>
              </a:rPr>
              <a:t>, dan </a:t>
            </a:r>
            <a:r>
              <a:rPr kumimoji="0" lang="en-US" altLang="en-US" sz="2000" b="1" i="0" u="none" strike="noStrike" cap="none" normalizeH="0" baseline="0" dirty="0" err="1">
                <a:ln>
                  <a:noFill/>
                </a:ln>
                <a:solidFill>
                  <a:schemeClr val="tx1"/>
                </a:solidFill>
                <a:effectLst/>
                <a:latin typeface="Arial" panose="020B0604020202020204" pitchFamily="34" charset="0"/>
              </a:rPr>
              <a:t>memastikan</a:t>
            </a:r>
            <a:r>
              <a:rPr kumimoji="0" lang="en-US" altLang="en-US" sz="2000" b="1" i="0" u="none" strike="noStrike" cap="none" normalizeH="0" baseline="0" dirty="0">
                <a:ln>
                  <a:noFill/>
                </a:ln>
                <a:solidFill>
                  <a:schemeClr val="tx1"/>
                </a:solidFill>
                <a:effectLst/>
                <a:latin typeface="Arial" panose="020B0604020202020204" pitchFamily="34" charset="0"/>
              </a:rPr>
              <a:t> data </a:t>
            </a:r>
            <a:r>
              <a:rPr kumimoji="0" lang="en-US" altLang="en-US" sz="2000" b="1" i="0" u="none" strike="noStrike" cap="none" normalizeH="0" baseline="0" dirty="0" err="1">
                <a:ln>
                  <a:noFill/>
                </a:ln>
                <a:solidFill>
                  <a:schemeClr val="tx1"/>
                </a:solidFill>
                <a:effectLst/>
                <a:latin typeface="Arial" panose="020B0604020202020204" pitchFamily="34" charset="0"/>
              </a:rPr>
              <a:t>diproses</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sesuai</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alur</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kerja</a:t>
            </a:r>
            <a:r>
              <a:rPr kumimoji="0" lang="en-US" altLang="en-US" sz="2000" b="1" i="0" u="none" strike="noStrike" cap="none" normalizeH="0" baseline="0" dirty="0">
                <a:ln>
                  <a:noFill/>
                </a:ln>
                <a:solidFill>
                  <a:schemeClr val="tx1"/>
                </a:solidFill>
                <a:effectLst/>
                <a:latin typeface="Arial" panose="020B0604020202020204" pitchFamily="34" charset="0"/>
              </a:rPr>
              <a:t> yang </a:t>
            </a:r>
            <a:r>
              <a:rPr kumimoji="0" lang="en-US" altLang="en-US" sz="2000" b="1" i="0" u="none" strike="noStrike" cap="none" normalizeH="0" baseline="0" dirty="0" err="1">
                <a:ln>
                  <a:noFill/>
                </a:ln>
                <a:solidFill>
                  <a:schemeClr val="tx1"/>
                </a:solidFill>
                <a:effectLst/>
                <a:latin typeface="Arial" panose="020B0604020202020204" pitchFamily="34" charset="0"/>
              </a:rPr>
              <a:t>benar</a:t>
            </a:r>
            <a:r>
              <a:rPr kumimoji="0" lang="en-US" altLang="en-US" sz="2000" b="1" i="0" u="none" strike="noStrike" cap="none" normalizeH="0" baseline="0" dirty="0">
                <a:ln>
                  <a:noFill/>
                </a:ln>
                <a:solidFill>
                  <a:schemeClr val="tx1"/>
                </a:solidFill>
                <a:effectLst/>
                <a:latin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A3A219E-D96E-4E21-B7EA-F5DD71BC381C}"/>
              </a:ext>
            </a:extLst>
          </p:cNvPr>
          <p:cNvSpPr>
            <a:spLocks noChangeArrowheads="1"/>
          </p:cNvSpPr>
          <p:nvPr/>
        </p:nvSpPr>
        <p:spPr bwMode="auto">
          <a:xfrm>
            <a:off x="343696" y="2667069"/>
            <a:ext cx="6088635"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Spreadsheet </a:t>
            </a:r>
            <a:r>
              <a:rPr kumimoji="0" lang="en-US" altLang="en-US" sz="2000" b="1" i="0" u="none" strike="noStrike" cap="none" normalizeH="0" baseline="0" dirty="0" err="1">
                <a:ln>
                  <a:noFill/>
                </a:ln>
                <a:solidFill>
                  <a:schemeClr val="tx1"/>
                </a:solidFill>
                <a:effectLst/>
                <a:latin typeface="Arial" panose="020B0604020202020204" pitchFamily="34" charset="0"/>
              </a:rPr>
              <a:t>bukan</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alat</a:t>
            </a:r>
            <a:r>
              <a:rPr kumimoji="0" lang="en-US" altLang="en-US" sz="2000" b="1" i="0" u="none" strike="noStrike" cap="none" normalizeH="0" baseline="0" dirty="0">
                <a:ln>
                  <a:noFill/>
                </a:ln>
                <a:solidFill>
                  <a:schemeClr val="tx1"/>
                </a:solidFill>
                <a:effectLst/>
                <a:latin typeface="Arial" panose="020B0604020202020204" pitchFamily="34" charset="0"/>
              </a:rPr>
              <a:t> proses </a:t>
            </a:r>
            <a:r>
              <a:rPr kumimoji="0" lang="en-US" altLang="en-US" sz="2000" b="1" i="0" u="none" strike="noStrike" cap="none" normalizeH="0" baseline="0" dirty="0" err="1">
                <a:ln>
                  <a:noFill/>
                </a:ln>
                <a:solidFill>
                  <a:schemeClr val="tx1"/>
                </a:solidFill>
                <a:effectLst/>
                <a:latin typeface="Arial" panose="020B0604020202020204" pitchFamily="34" charset="0"/>
              </a:rPr>
              <a:t>bisnis</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Spreadsheet </a:t>
            </a:r>
            <a:r>
              <a:rPr lang="en-US" altLang="en-US" sz="2000" dirty="0" err="1">
                <a:latin typeface="Arial" panose="020B0604020202020204" pitchFamily="34" charset="0"/>
              </a:rPr>
              <a:t>merupakan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alat</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simpan</a:t>
            </a:r>
            <a:r>
              <a:rPr kumimoji="0" lang="en-US" altLang="en-US" sz="2000" b="1" i="0" u="none" strike="noStrike" cap="none" normalizeH="0" baseline="0" dirty="0">
                <a:ln>
                  <a:noFill/>
                </a:ln>
                <a:solidFill>
                  <a:schemeClr val="tx1"/>
                </a:solidFill>
                <a:effectLst/>
                <a:latin typeface="Arial" panose="020B0604020202020204" pitchFamily="34" charset="0"/>
              </a:rPr>
              <a:t> data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bukan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alat</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pengelolaan</a:t>
            </a:r>
            <a:r>
              <a:rPr kumimoji="0" lang="en-US" altLang="en-US" sz="2000" b="1" i="0" u="none" strike="noStrike" cap="none" normalizeH="0" baseline="0" dirty="0">
                <a:ln>
                  <a:noFill/>
                </a:ln>
                <a:solidFill>
                  <a:schemeClr val="tx1"/>
                </a:solidFill>
                <a:effectLst/>
                <a:latin typeface="Arial" panose="020B0604020202020204" pitchFamily="34" charset="0"/>
              </a:rPr>
              <a:t> proses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err="1">
                <a:ln>
                  <a:noFill/>
                </a:ln>
                <a:solidFill>
                  <a:schemeClr val="tx1"/>
                </a:solidFill>
                <a:effectLst/>
                <a:latin typeface="Arial" panose="020B0604020202020204" pitchFamily="34" charset="0"/>
              </a:rPr>
              <a:t>Tanpa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aplikasi</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err="1">
                <a:ln>
                  <a:noFill/>
                </a:ln>
                <a:solidFill>
                  <a:schemeClr val="tx1"/>
                </a:solidFill>
                <a:effectLst/>
                <a:latin typeface="Arial" panose="020B0604020202020204" pitchFamily="34" charset="0"/>
              </a:rPr>
              <a:t>Semua</a:t>
            </a:r>
            <a:r>
              <a:rPr kumimoji="0" lang="en-US" altLang="en-US" sz="2000" b="0" i="0" u="none" strike="noStrike" cap="none" normalizeH="0" baseline="0" dirty="0">
                <a:ln>
                  <a:noFill/>
                </a:ln>
                <a:solidFill>
                  <a:schemeClr val="tx1"/>
                </a:solidFill>
                <a:effectLst/>
                <a:latin typeface="Arial" panose="020B0604020202020204" pitchFamily="34" charset="0"/>
              </a:rPr>
              <a:t> orang </a:t>
            </a:r>
            <a:r>
              <a:rPr kumimoji="0" lang="en-US" altLang="en-US" sz="2000" b="0" i="0" u="none" strike="noStrike" cap="none" normalizeH="0" baseline="0" dirty="0" err="1">
                <a:ln>
                  <a:noFill/>
                </a:ln>
                <a:solidFill>
                  <a:schemeClr val="tx1"/>
                </a:solidFill>
                <a:effectLst/>
                <a:latin typeface="Arial" panose="020B0604020202020204" pitchFamily="34" charset="0"/>
              </a:rPr>
              <a:t>bisa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buka</a:t>
            </a:r>
            <a:r>
              <a:rPr kumimoji="0" lang="en-US" altLang="en-US" sz="2000" b="0" i="0" u="none" strike="noStrike" cap="none" normalizeH="0" baseline="0" dirty="0">
                <a:ln>
                  <a:noFill/>
                </a:ln>
                <a:solidFill>
                  <a:schemeClr val="tx1"/>
                </a:solidFill>
                <a:effectLst/>
                <a:latin typeface="Arial" panose="020B0604020202020204" pitchFamily="34" charset="0"/>
              </a:rPr>
              <a:t> data </a:t>
            </a:r>
            <a:r>
              <a:rPr kumimoji="0" lang="en-US" altLang="en-US" sz="2000" b="0" i="0" u="none" strike="noStrike" cap="none" normalizeH="0" baseline="0" dirty="0" err="1">
                <a:ln>
                  <a:noFill/>
                </a:ln>
                <a:solidFill>
                  <a:schemeClr val="tx1"/>
                </a:solidFill>
                <a:effectLst/>
                <a:latin typeface="Arial" panose="020B0604020202020204" pitchFamily="34" charset="0"/>
              </a:rPr>
              <a:t>mentah</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err="1">
                <a:ln>
                  <a:noFill/>
                </a:ln>
                <a:solidFill>
                  <a:schemeClr val="tx1"/>
                </a:solidFill>
                <a:effectLst/>
                <a:latin typeface="Arial" panose="020B0604020202020204" pitchFamily="34" charset="0"/>
              </a:rPr>
              <a:t>Tidak</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ada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pembatasan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alur</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kerja</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err="1">
                <a:ln>
                  <a:noFill/>
                </a:ln>
                <a:solidFill>
                  <a:schemeClr val="tx1"/>
                </a:solidFill>
                <a:effectLst/>
                <a:latin typeface="Arial" panose="020B0604020202020204" pitchFamily="34" charset="0"/>
              </a:rPr>
              <a:t>Tidak</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ada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tahapan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verifikasi</a:t>
            </a:r>
            <a:r>
              <a:rPr kumimoji="0" lang="en-US" altLang="en-US" sz="2000" b="0" i="0" u="none" strike="noStrike" cap="none" normalizeH="0" baseline="0" dirty="0">
                <a:ln>
                  <a:noFill/>
                </a:ln>
                <a:solidFill>
                  <a:schemeClr val="tx1"/>
                </a:solidFill>
                <a:effectLst/>
                <a:latin typeface="Arial" panose="020B0604020202020204" pitchFamily="34" charset="0"/>
              </a:rPr>
              <a:t> &amp; </a:t>
            </a:r>
            <a:r>
              <a:rPr kumimoji="0" lang="en-US" altLang="en-US" sz="2000" b="0" i="0" u="none" strike="noStrike" cap="none" normalizeH="0" baseline="0" dirty="0" err="1">
                <a:ln>
                  <a:noFill/>
                </a:ln>
                <a:solidFill>
                  <a:schemeClr val="tx1"/>
                </a:solidFill>
                <a:effectLst/>
                <a:latin typeface="Arial" panose="020B0604020202020204" pitchFamily="34" charset="0"/>
              </a:rPr>
              <a:t>validasi</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err="1">
                <a:ln>
                  <a:noFill/>
                </a:ln>
                <a:solidFill>
                  <a:schemeClr val="tx1"/>
                </a:solidFill>
                <a:effectLst/>
                <a:latin typeface="Arial" panose="020B0604020202020204" pitchFamily="34" charset="0"/>
              </a:rPr>
              <a:t>Sulit</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memastikan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siapa</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melakukan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apa</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err="1">
                <a:ln>
                  <a:noFill/>
                </a:ln>
                <a:solidFill>
                  <a:schemeClr val="tx1"/>
                </a:solidFill>
                <a:effectLst/>
                <a:latin typeface="Arial" panose="020B0604020202020204" pitchFamily="34" charset="0"/>
              </a:rPr>
              <a:t>Dengan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aplikasi</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Data </a:t>
            </a:r>
            <a:r>
              <a:rPr kumimoji="0" lang="en-US" altLang="en-US" sz="2000" b="1" i="0" u="none" strike="noStrike" cap="none" normalizeH="0" baseline="0" dirty="0" err="1">
                <a:ln>
                  <a:noFill/>
                </a:ln>
                <a:solidFill>
                  <a:schemeClr val="tx1"/>
                </a:solidFill>
                <a:effectLst/>
                <a:latin typeface="Arial" panose="020B0604020202020204" pitchFamily="34" charset="0"/>
              </a:rPr>
              <a:t>diproses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bukan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sekadar</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disimpan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Ada </a:t>
            </a:r>
            <a:r>
              <a:rPr kumimoji="0" lang="en-US" altLang="en-US" sz="2000" b="1" i="0" u="none" strike="noStrike" cap="none" normalizeH="0" baseline="0" dirty="0" err="1">
                <a:ln>
                  <a:noFill/>
                </a:ln>
                <a:solidFill>
                  <a:schemeClr val="tx1"/>
                </a:solidFill>
                <a:effectLst/>
                <a:latin typeface="Arial" panose="020B0604020202020204" pitchFamily="34" charset="0"/>
              </a:rPr>
              <a:t>alur</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kerja</a:t>
            </a:r>
            <a:r>
              <a:rPr kumimoji="0" lang="en-US" altLang="en-US" sz="2000" b="1" i="0" u="none" strike="noStrike" cap="none" normalizeH="0" baseline="0" dirty="0">
                <a:ln>
                  <a:noFill/>
                </a:ln>
                <a:solidFill>
                  <a:schemeClr val="tx1"/>
                </a:solidFill>
                <a:effectLst/>
                <a:latin typeface="Arial" panose="020B0604020202020204" pitchFamily="34" charset="0"/>
              </a:rPr>
              <a:t> yang </a:t>
            </a:r>
            <a:r>
              <a:rPr kumimoji="0" lang="en-US" altLang="en-US" sz="2000" b="1" i="0" u="none" strike="noStrike" cap="none" normalizeH="0" baseline="0" dirty="0" err="1">
                <a:ln>
                  <a:noFill/>
                </a:ln>
                <a:solidFill>
                  <a:schemeClr val="tx1"/>
                </a:solidFill>
                <a:effectLst/>
                <a:latin typeface="Arial" panose="020B0604020202020204" pitchFamily="34" charset="0"/>
              </a:rPr>
              <a:t>tertib</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Ada </a:t>
            </a:r>
            <a:r>
              <a:rPr kumimoji="0" lang="en-US" altLang="en-US" sz="2000" b="1" i="0" u="none" strike="noStrike" cap="none" normalizeH="0" baseline="0" dirty="0" err="1">
                <a:ln>
                  <a:noFill/>
                </a:ln>
                <a:solidFill>
                  <a:schemeClr val="tx1"/>
                </a:solidFill>
                <a:effectLst/>
                <a:latin typeface="Arial" panose="020B0604020202020204" pitchFamily="34" charset="0"/>
              </a:rPr>
              <a:t>pemisahan</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rPr>
              <a:t>peran</a:t>
            </a:r>
            <a:r>
              <a:rPr kumimoji="0" lang="en-US" altLang="en-US" sz="2000" b="1" i="0" u="none" strike="noStrike" cap="none" normalizeH="0" baseline="0" dirty="0">
                <a:ln>
                  <a:noFill/>
                </a:ln>
                <a:solidFill>
                  <a:schemeClr val="tx1"/>
                </a:solidFill>
                <a:effectLst/>
                <a:latin typeface="Arial" panose="020B0604020202020204" pitchFamily="34" charset="0"/>
              </a:rPr>
              <a:t> &amp; </a:t>
            </a:r>
            <a:r>
              <a:rPr kumimoji="0" lang="en-US" altLang="en-US" sz="2000" b="1" i="0" u="none" strike="noStrike" cap="none" normalizeH="0" baseline="0" dirty="0" err="1">
                <a:ln>
                  <a:noFill/>
                </a:ln>
                <a:solidFill>
                  <a:schemeClr val="tx1"/>
                </a:solidFill>
                <a:effectLst/>
                <a:latin typeface="Arial" panose="020B0604020202020204" pitchFamily="34" charset="0"/>
              </a:rPr>
              <a:t>kewenangan</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err="1">
                <a:ln>
                  <a:noFill/>
                </a:ln>
                <a:solidFill>
                  <a:schemeClr val="tx1"/>
                </a:solidFill>
                <a:effectLst/>
                <a:latin typeface="Arial" panose="020B0604020202020204" pitchFamily="34" charset="0"/>
              </a:rPr>
              <a:t>Beberapa</a:t>
            </a:r>
            <a:r>
              <a:rPr kumimoji="0" lang="en-US" altLang="en-US" sz="2000" b="0" i="0" u="none" strike="noStrike" cap="none" normalizeH="0" baseline="0" dirty="0">
                <a:ln>
                  <a:noFill/>
                </a:ln>
                <a:solidFill>
                  <a:schemeClr val="tx1"/>
                </a:solidFill>
                <a:effectLst/>
                <a:latin typeface="Arial" panose="020B0604020202020204" pitchFamily="34" charset="0"/>
              </a:rPr>
              <a:t> Proses </a:t>
            </a:r>
            <a:r>
              <a:rPr kumimoji="0" lang="en-US" altLang="en-US" sz="2000" b="0" i="0" u="none" strike="noStrike" cap="none" normalizeH="0" baseline="0" dirty="0" err="1">
                <a:ln>
                  <a:noFill/>
                </a:ln>
                <a:solidFill>
                  <a:schemeClr val="tx1"/>
                </a:solidFill>
                <a:effectLst/>
                <a:latin typeface="Arial" panose="020B0604020202020204" pitchFamily="34" charset="0"/>
              </a:rPr>
              <a:t>Bisnis</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dapat</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dijalankan</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dalam</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satu</a:t>
            </a:r>
            <a:r>
              <a:rPr kumimoji="0" lang="en-US" altLang="en-US" sz="2000" b="0" i="0" u="none" strike="noStrike" cap="none" normalizeH="0" baseline="0" dirty="0">
                <a:ln>
                  <a:noFill/>
                </a:ln>
                <a:solidFill>
                  <a:schemeClr val="tx1"/>
                </a:solidFill>
                <a:effectLst/>
                <a:latin typeface="Arial" panose="020B0604020202020204" pitchFamily="34" charset="0"/>
              </a:rPr>
              <a:t> platform dan </a:t>
            </a:r>
            <a:r>
              <a:rPr kumimoji="0" lang="en-US" altLang="en-US" sz="2000" b="0" i="0" u="none" strike="noStrike" cap="none" normalizeH="0" baseline="0" dirty="0" err="1">
                <a:ln>
                  <a:noFill/>
                </a:ln>
                <a:solidFill>
                  <a:schemeClr val="tx1"/>
                </a:solidFill>
                <a:effectLst/>
                <a:latin typeface="Arial" panose="020B0604020202020204" pitchFamily="34" charset="0"/>
              </a:rPr>
              <a:t>satu</a:t>
            </a:r>
            <a:r>
              <a:rPr kumimoji="0" lang="en-US" altLang="en-US" sz="2000" b="0" i="0" u="none" strike="noStrike" cap="none" normalizeH="0" baseline="0" dirty="0">
                <a:ln>
                  <a:noFill/>
                </a:ln>
                <a:solidFill>
                  <a:schemeClr val="tx1"/>
                </a:solidFill>
                <a:effectLst/>
                <a:latin typeface="Arial" panose="020B0604020202020204" pitchFamily="34" charset="0"/>
              </a:rPr>
              <a:t> database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9F5868D-87BD-4A7B-AC12-92F6DFD7B3C1}"/>
              </a:ext>
            </a:extLst>
          </p:cNvPr>
          <p:cNvSpPr txBox="1"/>
          <p:nvPr/>
        </p:nvSpPr>
        <p:spPr>
          <a:xfrm>
            <a:off x="174171" y="58831"/>
            <a:ext cx="6088828" cy="954107"/>
          </a:xfrm>
          <a:prstGeom prst="rect">
            <a:avLst/>
          </a:prstGeom>
          <a:noFill/>
        </p:spPr>
        <p:txBody>
          <a:bodyPr wrap="square" rtlCol="0">
            <a:spAutoFit/>
          </a:bodyPr>
          <a:lstStyle/>
          <a:p>
            <a:r>
              <a:rPr kumimoji="0" lang="en-US" altLang="en-US" sz="2800" b="1" i="0" u="none" strike="noStrike" cap="none" normalizeH="0" baseline="0" dirty="0" err="1">
                <a:ln>
                  <a:noFill/>
                </a:ln>
                <a:solidFill>
                  <a:schemeClr val="tx1"/>
                </a:solidFill>
                <a:effectLst/>
                <a:latin typeface="Arial" panose="020B0604020202020204" pitchFamily="34" charset="0"/>
              </a:rPr>
              <a:t>Kenapa</a:t>
            </a:r>
            <a:r>
              <a:rPr kumimoji="0" lang="en-US" altLang="en-US" sz="2800" b="1"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err="1">
                <a:ln>
                  <a:noFill/>
                </a:ln>
                <a:solidFill>
                  <a:schemeClr val="tx1"/>
                </a:solidFill>
                <a:effectLst/>
                <a:latin typeface="Arial" panose="020B0604020202020204" pitchFamily="34" charset="0"/>
              </a:rPr>
              <a:t>harus</a:t>
            </a:r>
            <a:r>
              <a:rPr kumimoji="0" lang="en-US" altLang="en-US" sz="2800" b="1"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err="1">
                <a:ln>
                  <a:noFill/>
                </a:ln>
                <a:solidFill>
                  <a:schemeClr val="tx1"/>
                </a:solidFill>
                <a:effectLst/>
                <a:latin typeface="Arial" panose="020B0604020202020204" pitchFamily="34" charset="0"/>
              </a:rPr>
              <a:t>memakai</a:t>
            </a:r>
            <a:r>
              <a:rPr kumimoji="0" lang="en-US" altLang="en-US" sz="2800" b="1"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err="1">
                <a:ln>
                  <a:noFill/>
                </a:ln>
                <a:solidFill>
                  <a:schemeClr val="tx1"/>
                </a:solidFill>
                <a:effectLst/>
                <a:latin typeface="Arial" panose="020B0604020202020204" pitchFamily="34" charset="0"/>
              </a:rPr>
              <a:t>tampilan</a:t>
            </a:r>
            <a:r>
              <a:rPr kumimoji="0" lang="en-US" altLang="en-US" sz="2800" b="1"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err="1">
                <a:ln>
                  <a:noFill/>
                </a:ln>
                <a:solidFill>
                  <a:schemeClr val="tx1"/>
                </a:solidFill>
                <a:effectLst/>
                <a:latin typeface="Arial" panose="020B0604020202020204" pitchFamily="34" charset="0"/>
              </a:rPr>
              <a:t>aplikasi</a:t>
            </a:r>
            <a:r>
              <a:rPr kumimoji="0" lang="en-US" altLang="en-US" sz="2800" b="1" i="0" u="none" strike="noStrike" cap="none" normalizeH="0" baseline="0" dirty="0">
                <a:ln>
                  <a:noFill/>
                </a:ln>
                <a:solidFill>
                  <a:schemeClr val="tx1"/>
                </a:solidFill>
                <a:effectLst/>
                <a:latin typeface="Arial" panose="020B0604020202020204" pitchFamily="34" charset="0"/>
              </a:rPr>
              <a:t>?</a:t>
            </a:r>
          </a:p>
        </p:txBody>
      </p:sp>
      <p:grpSp>
        <p:nvGrpSpPr>
          <p:cNvPr id="15" name="Group 14">
            <a:extLst>
              <a:ext uri="{FF2B5EF4-FFF2-40B4-BE49-F238E27FC236}">
                <a16:creationId xmlns:a16="http://schemas.microsoft.com/office/drawing/2014/main" id="{CB74B94F-4931-47FF-B184-A964EB2DAC0E}"/>
              </a:ext>
            </a:extLst>
          </p:cNvPr>
          <p:cNvGrpSpPr/>
          <p:nvPr/>
        </p:nvGrpSpPr>
        <p:grpSpPr>
          <a:xfrm>
            <a:off x="7068457" y="391885"/>
            <a:ext cx="7068458" cy="7518401"/>
            <a:chOff x="6798834" y="275909"/>
            <a:chExt cx="7939788" cy="7823062"/>
          </a:xfrm>
        </p:grpSpPr>
        <p:pic>
          <p:nvPicPr>
            <p:cNvPr id="12" name="Image 0">
              <a:extLst>
                <a:ext uri="{FF2B5EF4-FFF2-40B4-BE49-F238E27FC236}">
                  <a16:creationId xmlns:a16="http://schemas.microsoft.com/office/drawing/2014/main" id="{F6296D1C-FF03-4406-80DB-6880157F3875}"/>
                </a:ext>
              </a:extLst>
            </p:cNvPr>
            <p:cNvPicPr>
              <a:picLocks noChangeAspect="1"/>
            </p:cNvPicPr>
            <p:nvPr/>
          </p:nvPicPr>
          <p:blipFill>
            <a:blip r:embed="rId3"/>
            <a:srcRect/>
            <a:stretch/>
          </p:blipFill>
          <p:spPr>
            <a:xfrm>
              <a:off x="6798834" y="3196749"/>
              <a:ext cx="7939788" cy="490222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4" name="Picture 13">
              <a:extLst>
                <a:ext uri="{FF2B5EF4-FFF2-40B4-BE49-F238E27FC236}">
                  <a16:creationId xmlns:a16="http://schemas.microsoft.com/office/drawing/2014/main" id="{AC61410F-13DD-424E-91F9-EFBC4F00AC31}"/>
                </a:ext>
              </a:extLst>
            </p:cNvPr>
            <p:cNvPicPr>
              <a:picLocks noChangeAspect="1"/>
            </p:cNvPicPr>
            <p:nvPr/>
          </p:nvPicPr>
          <p:blipFill>
            <a:blip r:embed="rId4"/>
            <a:stretch>
              <a:fillRect/>
            </a:stretch>
          </p:blipFill>
          <p:spPr>
            <a:xfrm>
              <a:off x="6798834" y="275909"/>
              <a:ext cx="7939788" cy="303334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436" y="682884"/>
            <a:ext cx="6344722" cy="492562"/>
          </a:xfrm>
          <a:prstGeom prst="rect">
            <a:avLst/>
          </a:prstGeom>
          <a:noFill/>
          <a:ln/>
        </p:spPr>
        <p:txBody>
          <a:bodyPr wrap="none" lIns="0" tIns="0" rIns="0" bIns="0" rtlCol="0" anchor="t"/>
          <a:lstStyle/>
          <a:p>
            <a:pPr marL="0" marR="0" lvl="0" indent="0" algn="l" defTabSz="914400" rtl="0" eaLnBrk="1" fontAlgn="auto" latinLnBrk="0" hangingPunct="1">
              <a:lnSpc>
                <a:spcPts val="3850"/>
              </a:lnSpc>
              <a:spcBef>
                <a:spcPts val="0"/>
              </a:spcBef>
              <a:spcAft>
                <a:spcPts val="0"/>
              </a:spcAft>
              <a:buClrTx/>
              <a:buSzTx/>
              <a:buFontTx/>
              <a:buNone/>
              <a:tabLst/>
              <a:defRPr/>
            </a:pPr>
            <a:r>
              <a:rPr kumimoji="0" lang="en-US" sz="31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HASIL UJI KEAMANAN </a:t>
            </a:r>
            <a:endParaRPr kumimoji="0" lang="en-US" sz="3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653296" y="1215985"/>
            <a:ext cx="4710470" cy="394097"/>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245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Sistem </a:t>
            </a:r>
            <a:r>
              <a:rPr kumimoji="0" lang="en-US" sz="2450" b="0" i="0" u="none" strike="noStrike" kern="1200" cap="none" spc="0" normalizeH="0" baseline="0" noProof="0" dirty="0" err="1">
                <a:ln>
                  <a:noFill/>
                </a:ln>
                <a:solidFill>
                  <a:srgbClr val="F5F0F0"/>
                </a:solidFill>
                <a:effectLst/>
                <a:uLnTx/>
                <a:uFillTx/>
                <a:latin typeface="Merriweather" pitchFamily="34" charset="0"/>
                <a:ea typeface="Merriweather" pitchFamily="34" charset="-122"/>
                <a:cs typeface="Merriweather" pitchFamily="34" charset="-120"/>
              </a:rPr>
              <a:t>Informasi</a:t>
            </a:r>
            <a:r>
              <a:rPr kumimoji="0" lang="en-US" sz="245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 dan </a:t>
            </a:r>
            <a:r>
              <a:rPr kumimoji="0" lang="en-US" sz="2450" b="0" i="0" u="none" strike="noStrike" kern="1200" cap="none" spc="0" normalizeH="0" baseline="0" noProof="0" dirty="0" err="1">
                <a:ln>
                  <a:noFill/>
                </a:ln>
                <a:solidFill>
                  <a:srgbClr val="F5F0F0"/>
                </a:solidFill>
                <a:effectLst/>
                <a:uLnTx/>
                <a:uFillTx/>
                <a:latin typeface="Merriweather" pitchFamily="34" charset="0"/>
                <a:ea typeface="Merriweather" pitchFamily="34" charset="-122"/>
                <a:cs typeface="Merriweather" pitchFamily="34" charset="-120"/>
              </a:rPr>
              <a:t>Layanan</a:t>
            </a:r>
            <a:r>
              <a:rPr kumimoji="0" lang="en-US" sz="245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 </a:t>
            </a:r>
            <a:r>
              <a:rPr kumimoji="0" lang="en-US" sz="2450" b="0" i="0" u="none" strike="noStrike" kern="1200" cap="none" spc="0" normalizeH="0" baseline="0" noProof="0" dirty="0" err="1">
                <a:ln>
                  <a:noFill/>
                </a:ln>
                <a:solidFill>
                  <a:srgbClr val="F5F0F0"/>
                </a:solidFill>
                <a:effectLst/>
                <a:uLnTx/>
                <a:uFillTx/>
                <a:latin typeface="Merriweather" pitchFamily="34" charset="0"/>
                <a:ea typeface="Merriweather" pitchFamily="34" charset="-122"/>
                <a:cs typeface="Merriweather" pitchFamily="34" charset="-120"/>
              </a:rPr>
              <a:t>Kepegawaian</a:t>
            </a:r>
            <a:endParaRPr kumimoji="0" lang="en-US" sz="2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630436" y="2049185"/>
            <a:ext cx="7883128" cy="1008698"/>
          </a:xfrm>
          <a:prstGeom prst="rect">
            <a:avLst/>
          </a:prstGeom>
          <a:noFill/>
          <a:ln/>
        </p:spPr>
        <p:txBody>
          <a:bodyPr wrap="square" lIns="0" tIns="0" rIns="0" bIns="0" rtlCol="0" anchor="t"/>
          <a:lstStyle/>
          <a:p>
            <a:pPr marL="0" marR="0" lvl="0" indent="0" algn="l" defTabSz="914400" rtl="0" eaLnBrk="1" fontAlgn="auto" latinLnBrk="0" hangingPunct="1">
              <a:lnSpc>
                <a:spcPts val="195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Kegiatan</a:t>
            </a: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2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ini</a:t>
            </a: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2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menyajikan</a:t>
            </a: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2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hasil</a:t>
            </a: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uji keamanan komprehensif untuk Sistem </a:t>
            </a:r>
            <a:r>
              <a:rPr kumimoji="0" lang="en-US" sz="12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Informasi</a:t>
            </a: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lang="en-US" sz="1200" dirty="0">
                <a:solidFill>
                  <a:srgbClr val="E2E6E9"/>
                </a:solidFill>
                <a:latin typeface="Merriweather" pitchFamily="34" charset="0"/>
                <a:ea typeface="Merriweather" pitchFamily="34" charset="-122"/>
                <a:cs typeface="Merriweather" pitchFamily="34" charset="-120"/>
              </a:rPr>
              <a:t>dan </a:t>
            </a:r>
            <a:r>
              <a:rPr lang="en-US" sz="1200" dirty="0" err="1">
                <a:solidFill>
                  <a:srgbClr val="E2E6E9"/>
                </a:solidFill>
                <a:latin typeface="Merriweather" pitchFamily="34" charset="0"/>
                <a:ea typeface="Merriweather" pitchFamily="34" charset="-122"/>
                <a:cs typeface="Merriweather" pitchFamily="34" charset="-120"/>
              </a:rPr>
              <a:t>layanan</a:t>
            </a:r>
            <a:r>
              <a:rPr lang="en-US" sz="1200" dirty="0">
                <a:solidFill>
                  <a:srgbClr val="E2E6E9"/>
                </a:solidFill>
                <a:latin typeface="Merriweather" pitchFamily="34" charset="0"/>
                <a:ea typeface="Merriweather" pitchFamily="34" charset="-122"/>
                <a:cs typeface="Merriweather" pitchFamily="34" charset="-120"/>
              </a:rPr>
              <a:t> </a:t>
            </a:r>
            <a:r>
              <a:rPr lang="en-US" sz="1200" dirty="0" err="1">
                <a:solidFill>
                  <a:srgbClr val="E2E6E9"/>
                </a:solidFill>
                <a:latin typeface="Merriweather" pitchFamily="34" charset="0"/>
                <a:ea typeface="Merriweather" pitchFamily="34" charset="-122"/>
                <a:cs typeface="Merriweather" pitchFamily="34" charset="-120"/>
              </a:rPr>
              <a:t>kepegawaian</a:t>
            </a:r>
            <a:r>
              <a:rPr lang="en-US" sz="1200" dirty="0">
                <a:solidFill>
                  <a:srgbClr val="E2E6E9"/>
                </a:solidFill>
                <a:latin typeface="Merriweather" pitchFamily="34" charset="0"/>
                <a:ea typeface="Merriweather" pitchFamily="34" charset="-122"/>
                <a:cs typeface="Merriweather" pitchFamily="34" charset="-120"/>
              </a:rPr>
              <a:t>. </a:t>
            </a:r>
            <a:r>
              <a:rPr kumimoji="0" lang="en-US" sz="12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Tujuan</a:t>
            </a: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utama dari pengujian ini adalah untuk </a:t>
            </a:r>
            <a:r>
              <a:rPr kumimoji="0" lang="en-US" sz="12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memastikan</a:t>
            </a: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system </a:t>
            </a:r>
            <a:r>
              <a:rPr kumimoji="0" lang="en-US" sz="120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aman</a:t>
            </a: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dari berbagai ancaman siber, termasuk akses tidak sah, kebocoran data, dan penyalahgunaan sistem yang dapat membahayakan integritas informasi pegawai.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3"/>
          <p:cNvSpPr/>
          <p:nvPr/>
        </p:nvSpPr>
        <p:spPr>
          <a:xfrm>
            <a:off x="630436" y="3373993"/>
            <a:ext cx="3862745" cy="1875592"/>
          </a:xfrm>
          <a:prstGeom prst="roundRect">
            <a:avLst>
              <a:gd name="adj" fmla="val 5850"/>
            </a:avLst>
          </a:prstGeom>
          <a:solidFill>
            <a:srgbClr val="09151A">
              <a:alpha val="95000"/>
            </a:srgbClr>
          </a:solidFill>
          <a:ln w="22860">
            <a:solidFill>
              <a:srgbClr val="194A99"/>
            </a:solidFill>
            <a:prstDash val="solid"/>
          </a:ln>
        </p:spPr>
      </p:sp>
      <p:sp>
        <p:nvSpPr>
          <p:cNvPr id="7" name="Shape 4"/>
          <p:cNvSpPr/>
          <p:nvPr/>
        </p:nvSpPr>
        <p:spPr>
          <a:xfrm>
            <a:off x="607576" y="3373993"/>
            <a:ext cx="91440" cy="1875592"/>
          </a:xfrm>
          <a:prstGeom prst="roundRect">
            <a:avLst>
              <a:gd name="adj" fmla="val 72399"/>
            </a:avLst>
          </a:prstGeom>
          <a:solidFill>
            <a:srgbClr val="609DFF"/>
          </a:solidFill>
          <a:ln/>
        </p:spPr>
      </p:sp>
      <p:sp>
        <p:nvSpPr>
          <p:cNvPr id="8" name="Text 5"/>
          <p:cNvSpPr/>
          <p:nvPr/>
        </p:nvSpPr>
        <p:spPr>
          <a:xfrm>
            <a:off x="879396" y="3554373"/>
            <a:ext cx="1970246" cy="246221"/>
          </a:xfrm>
          <a:prstGeom prst="rect">
            <a:avLst/>
          </a:prstGeom>
          <a:noFill/>
          <a:ln/>
        </p:spPr>
        <p:txBody>
          <a:bodyPr wrap="none" lIns="0" tIns="0" rIns="0" bIns="0" rtlCol="0" anchor="t"/>
          <a:lstStyle/>
          <a:p>
            <a:pPr marL="0" marR="0" lvl="0" indent="0" algn="l" defTabSz="914400" rtl="0" eaLnBrk="1" fontAlgn="auto" latinLnBrk="0" hangingPunct="1">
              <a:lnSpc>
                <a:spcPts val="19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Tujuan Pengujian</a:t>
            </a:r>
            <a:endParaRPr kumimoji="0" lang="en-US" sz="15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879396" y="3895130"/>
            <a:ext cx="3433405" cy="1008698"/>
          </a:xfrm>
          <a:prstGeom prst="rect">
            <a:avLst/>
          </a:prstGeom>
          <a:noFill/>
          <a:ln/>
        </p:spPr>
        <p:txBody>
          <a:bodyPr wrap="square" lIns="0" tIns="0" rIns="0" bIns="0" rtlCol="0" anchor="t"/>
          <a:lstStyle/>
          <a:p>
            <a:pPr marL="0" marR="0" lvl="0" indent="0" algn="l" defTabSz="914400" rtl="0" eaLnBrk="1" fontAlgn="auto" latinLnBrk="0" hangingPunct="1">
              <a:lnSpc>
                <a:spcPts val="195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Memastikan aplikasi </a:t>
            </a:r>
            <a:r>
              <a:rPr kumimoji="0" lang="en-US" sz="1200" b="0" i="0" u="none" strike="noStrike" kern="1200" cap="none" spc="0" normalizeH="0" baseline="0" noProof="0" dirty="0">
                <a:ln>
                  <a:noFill/>
                </a:ln>
                <a:solidFill>
                  <a:srgbClr val="F5F547"/>
                </a:solidFill>
                <a:effectLst/>
                <a:uLnTx/>
                <a:uFillTx/>
                <a:latin typeface="Merriweather" pitchFamily="34" charset="0"/>
                <a:ea typeface="Merriweather" pitchFamily="34" charset="-122"/>
                <a:cs typeface="Merriweather" pitchFamily="34" charset="-120"/>
              </a:rPr>
              <a:t>aman dari akses tidak sah</a:t>
            </a: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kebocoran data, dan penyalahgunaan sistem, melindungi informasi sensitif pegawai.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7"/>
          <p:cNvSpPr/>
          <p:nvPr/>
        </p:nvSpPr>
        <p:spPr>
          <a:xfrm>
            <a:off x="4650700" y="3373993"/>
            <a:ext cx="3862864" cy="1875592"/>
          </a:xfrm>
          <a:prstGeom prst="roundRect">
            <a:avLst>
              <a:gd name="adj" fmla="val 5850"/>
            </a:avLst>
          </a:prstGeom>
          <a:solidFill>
            <a:srgbClr val="09151A">
              <a:alpha val="95000"/>
            </a:srgbClr>
          </a:solidFill>
          <a:ln w="22860">
            <a:solidFill>
              <a:srgbClr val="194A99"/>
            </a:solidFill>
            <a:prstDash val="solid"/>
          </a:ln>
        </p:spPr>
      </p:sp>
      <p:sp>
        <p:nvSpPr>
          <p:cNvPr id="11" name="Shape 8"/>
          <p:cNvSpPr/>
          <p:nvPr/>
        </p:nvSpPr>
        <p:spPr>
          <a:xfrm>
            <a:off x="4627840" y="3373993"/>
            <a:ext cx="91440" cy="1875592"/>
          </a:xfrm>
          <a:prstGeom prst="roundRect">
            <a:avLst>
              <a:gd name="adj" fmla="val 72399"/>
            </a:avLst>
          </a:prstGeom>
          <a:solidFill>
            <a:srgbClr val="609DFF"/>
          </a:solidFill>
          <a:ln/>
        </p:spPr>
      </p:sp>
      <p:sp>
        <p:nvSpPr>
          <p:cNvPr id="12" name="Text 9"/>
          <p:cNvSpPr/>
          <p:nvPr/>
        </p:nvSpPr>
        <p:spPr>
          <a:xfrm>
            <a:off x="4899660" y="3554373"/>
            <a:ext cx="2452330" cy="246221"/>
          </a:xfrm>
          <a:prstGeom prst="rect">
            <a:avLst/>
          </a:prstGeom>
          <a:noFill/>
          <a:ln/>
        </p:spPr>
        <p:txBody>
          <a:bodyPr wrap="none" lIns="0" tIns="0" rIns="0" bIns="0" rtlCol="0" anchor="t"/>
          <a:lstStyle/>
          <a:p>
            <a:pPr marL="0" marR="0" lvl="0" indent="0" algn="l" defTabSz="914400" rtl="0" eaLnBrk="1" fontAlgn="auto" latinLnBrk="0" hangingPunct="1">
              <a:lnSpc>
                <a:spcPts val="19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Ruang Lingkup Pengujian</a:t>
            </a:r>
            <a:endParaRPr kumimoji="0" lang="en-US" sz="15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0"/>
          <p:cNvSpPr/>
          <p:nvPr/>
        </p:nvSpPr>
        <p:spPr>
          <a:xfrm>
            <a:off x="4899660" y="3895130"/>
            <a:ext cx="3433524" cy="252174"/>
          </a:xfrm>
          <a:prstGeom prst="rect">
            <a:avLst/>
          </a:prstGeom>
          <a:noFill/>
          <a:ln/>
        </p:spPr>
        <p:txBody>
          <a:bodyPr wrap="none" lIns="0" tIns="0" rIns="0" bIns="0" rtlCol="0" anchor="t"/>
          <a:lstStyle/>
          <a:p>
            <a:pPr marL="342900" marR="0" lvl="0" indent="-342900" algn="l" defTabSz="914400" rtl="0" eaLnBrk="1" fontAlgn="auto" latinLnBrk="0" hangingPunct="1">
              <a:lnSpc>
                <a:spcPts val="195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Autentikasi &amp; kontrol akses pengguna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1"/>
          <p:cNvSpPr/>
          <p:nvPr/>
        </p:nvSpPr>
        <p:spPr>
          <a:xfrm>
            <a:off x="4899660" y="4202430"/>
            <a:ext cx="3433524" cy="252174"/>
          </a:xfrm>
          <a:prstGeom prst="rect">
            <a:avLst/>
          </a:prstGeom>
          <a:noFill/>
          <a:ln/>
        </p:spPr>
        <p:txBody>
          <a:bodyPr wrap="none" lIns="0" tIns="0" rIns="0" bIns="0" rtlCol="0" anchor="t"/>
          <a:lstStyle/>
          <a:p>
            <a:pPr marL="342900" marR="0" lvl="0" indent="-342900" algn="l" defTabSz="914400" rtl="0" eaLnBrk="1" fontAlgn="auto" latinLnBrk="0" hangingPunct="1">
              <a:lnSpc>
                <a:spcPts val="195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Validasi input (pencegahan XSS &amp; Injeksi)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2"/>
          <p:cNvSpPr/>
          <p:nvPr/>
        </p:nvSpPr>
        <p:spPr>
          <a:xfrm>
            <a:off x="4899660" y="4509730"/>
            <a:ext cx="3433524" cy="252174"/>
          </a:xfrm>
          <a:prstGeom prst="rect">
            <a:avLst/>
          </a:prstGeom>
          <a:noFill/>
          <a:ln/>
        </p:spPr>
        <p:txBody>
          <a:bodyPr wrap="none" lIns="0" tIns="0" rIns="0" bIns="0" rtlCol="0" anchor="t"/>
          <a:lstStyle/>
          <a:p>
            <a:pPr marL="342900" marR="0" lvl="0" indent="-342900" algn="l" defTabSz="914400" rtl="0" eaLnBrk="1" fontAlgn="auto" latinLnBrk="0" hangingPunct="1">
              <a:lnSpc>
                <a:spcPts val="195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Keamanan API &amp; akses publik</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3"/>
          <p:cNvSpPr/>
          <p:nvPr/>
        </p:nvSpPr>
        <p:spPr>
          <a:xfrm>
            <a:off x="4899660" y="4817031"/>
            <a:ext cx="3433524" cy="252174"/>
          </a:xfrm>
          <a:prstGeom prst="rect">
            <a:avLst/>
          </a:prstGeom>
          <a:noFill/>
          <a:ln/>
        </p:spPr>
        <p:txBody>
          <a:bodyPr wrap="none" lIns="0" tIns="0" rIns="0" bIns="0" rtlCol="0" anchor="t"/>
          <a:lstStyle/>
          <a:p>
            <a:pPr marL="342900" marR="0" lvl="0" indent="-342900" algn="l" defTabSz="914400" rtl="0" eaLnBrk="1" fontAlgn="auto" latinLnBrk="0" hangingPunct="1">
              <a:lnSpc>
                <a:spcPts val="195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Manajemen sesi, token, dan fungsi logout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Shape 14"/>
          <p:cNvSpPr/>
          <p:nvPr/>
        </p:nvSpPr>
        <p:spPr>
          <a:xfrm>
            <a:off x="630436" y="5407104"/>
            <a:ext cx="3862745" cy="1820466"/>
          </a:xfrm>
          <a:prstGeom prst="roundRect">
            <a:avLst>
              <a:gd name="adj" fmla="val 6027"/>
            </a:avLst>
          </a:prstGeom>
          <a:solidFill>
            <a:srgbClr val="09151A">
              <a:alpha val="95000"/>
            </a:srgbClr>
          </a:solidFill>
          <a:ln w="22860">
            <a:solidFill>
              <a:srgbClr val="194A99"/>
            </a:solidFill>
            <a:prstDash val="solid"/>
          </a:ln>
        </p:spPr>
      </p:sp>
      <p:sp>
        <p:nvSpPr>
          <p:cNvPr id="18" name="Shape 15"/>
          <p:cNvSpPr/>
          <p:nvPr/>
        </p:nvSpPr>
        <p:spPr>
          <a:xfrm>
            <a:off x="607576" y="5407104"/>
            <a:ext cx="91440" cy="1820466"/>
          </a:xfrm>
          <a:prstGeom prst="roundRect">
            <a:avLst>
              <a:gd name="adj" fmla="val 72399"/>
            </a:avLst>
          </a:prstGeom>
          <a:solidFill>
            <a:srgbClr val="609DFF"/>
          </a:solidFill>
          <a:ln/>
        </p:spPr>
      </p:sp>
      <p:sp>
        <p:nvSpPr>
          <p:cNvPr id="19" name="Text 16"/>
          <p:cNvSpPr/>
          <p:nvPr/>
        </p:nvSpPr>
        <p:spPr>
          <a:xfrm>
            <a:off x="879396" y="5587484"/>
            <a:ext cx="1970246" cy="246221"/>
          </a:xfrm>
          <a:prstGeom prst="rect">
            <a:avLst/>
          </a:prstGeom>
          <a:noFill/>
          <a:ln/>
        </p:spPr>
        <p:txBody>
          <a:bodyPr wrap="none" lIns="0" tIns="0" rIns="0" bIns="0" rtlCol="0" anchor="t"/>
          <a:lstStyle/>
          <a:p>
            <a:pPr marL="0" marR="0" lvl="0" indent="0" algn="l" defTabSz="914400" rtl="0" eaLnBrk="1" fontAlgn="auto" latinLnBrk="0" hangingPunct="1">
              <a:lnSpc>
                <a:spcPts val="19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Metode Pengujian</a:t>
            </a:r>
            <a:endParaRPr kumimoji="0" lang="en-US" sz="15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7"/>
          <p:cNvSpPr/>
          <p:nvPr/>
        </p:nvSpPr>
        <p:spPr>
          <a:xfrm>
            <a:off x="879396" y="5928241"/>
            <a:ext cx="3433405" cy="252174"/>
          </a:xfrm>
          <a:prstGeom prst="rect">
            <a:avLst/>
          </a:prstGeom>
          <a:noFill/>
          <a:ln/>
        </p:spPr>
        <p:txBody>
          <a:bodyPr wrap="none" lIns="0" tIns="0" rIns="0" bIns="0" rtlCol="0" anchor="t"/>
          <a:lstStyle/>
          <a:p>
            <a:pPr marL="342900" marR="0" lvl="0" indent="-342900" algn="l" defTabSz="914400" rtl="0" eaLnBrk="1" fontAlgn="auto" latinLnBrk="0" hangingPunct="1">
              <a:lnSpc>
                <a:spcPts val="195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Pengujian fungsional manual mendalam</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8"/>
          <p:cNvSpPr/>
          <p:nvPr/>
        </p:nvSpPr>
        <p:spPr>
          <a:xfrm>
            <a:off x="879396" y="6235541"/>
            <a:ext cx="3433405" cy="252174"/>
          </a:xfrm>
          <a:prstGeom prst="rect">
            <a:avLst/>
          </a:prstGeom>
          <a:noFill/>
          <a:ln/>
        </p:spPr>
        <p:txBody>
          <a:bodyPr wrap="none" lIns="0" tIns="0" rIns="0" bIns="0" rtlCol="0" anchor="t"/>
          <a:lstStyle/>
          <a:p>
            <a:pPr marL="342900" marR="0" lvl="0" indent="-342900" algn="l" defTabSz="914400" rtl="0" eaLnBrk="1" fontAlgn="auto" latinLnBrk="0" hangingPunct="1">
              <a:lnSpc>
                <a:spcPts val="195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Simulasi skenario akses tidak sah</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19"/>
          <p:cNvSpPr/>
          <p:nvPr/>
        </p:nvSpPr>
        <p:spPr>
          <a:xfrm>
            <a:off x="879396" y="6542842"/>
            <a:ext cx="3433405" cy="504349"/>
          </a:xfrm>
          <a:prstGeom prst="rect">
            <a:avLst/>
          </a:prstGeom>
          <a:noFill/>
          <a:ln/>
        </p:spPr>
        <p:txBody>
          <a:bodyPr wrap="square" lIns="0" tIns="0" rIns="0" bIns="0" rtlCol="0" anchor="t"/>
          <a:lstStyle/>
          <a:p>
            <a:pPr marL="342900" marR="0" lvl="0" indent="-342900" algn="l" defTabSz="914400" rtl="0" eaLnBrk="1" fontAlgn="auto" latinLnBrk="0" hangingPunct="1">
              <a:lnSpc>
                <a:spcPts val="1950"/>
              </a:lnSpc>
              <a:spcBef>
                <a:spcPts val="0"/>
              </a:spcBef>
              <a:spcAft>
                <a:spcPts val="0"/>
              </a:spcAft>
              <a:buClrTx/>
              <a:buSzPct val="100000"/>
              <a:buFontTx/>
              <a:buChar char="•"/>
              <a:tabLst/>
              <a:defRPr/>
            </a:pPr>
            <a:r>
              <a:rPr kumimoji="0" lang="en-US" sz="1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Pengujian langsung pada aplikasi yang sedang berjalan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9975" y="526494"/>
            <a:ext cx="8187928" cy="585907"/>
          </a:xfrm>
          <a:prstGeom prst="rect">
            <a:avLst/>
          </a:prstGeom>
          <a:noFill/>
          <a:ln/>
        </p:spPr>
        <p:txBody>
          <a:bodyPr wrap="none" lIns="0" tIns="0" rIns="0" bIns="0" rtlCol="0" anchor="t"/>
          <a:lstStyle/>
          <a:p>
            <a:pPr marL="0" marR="0" lvl="0" indent="0" algn="l" defTabSz="914400" rtl="0" eaLnBrk="1" fontAlgn="auto" latinLnBrk="0" hangingPunct="1">
              <a:lnSpc>
                <a:spcPts val="4600"/>
              </a:lnSpc>
              <a:spcBef>
                <a:spcPts val="0"/>
              </a:spcBef>
              <a:spcAft>
                <a:spcPts val="0"/>
              </a:spcAft>
              <a:buClrTx/>
              <a:buSzTx/>
              <a:buFontTx/>
              <a:buNone/>
              <a:tabLst/>
              <a:defRPr/>
            </a:pPr>
            <a:r>
              <a:rPr kumimoji="0" lang="en-US" sz="365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RINGKASAN HASIL UJI</a:t>
            </a:r>
            <a:endParaRPr kumimoji="0" lang="en-US" sz="3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749975" y="1487329"/>
            <a:ext cx="13130451" cy="600075"/>
          </a:xfrm>
          <a:prstGeom prst="rect">
            <a:avLst/>
          </a:prstGeom>
          <a:noFill/>
          <a:ln/>
        </p:spPr>
        <p:txBody>
          <a:bodyPr wrap="squar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Berdasarkan serangkaian pengujian keamanan yang ketat, Sistem Informasi Data Pegawai (SIDP) telah menunjukkan tingkat keamanan yang sangat baik. Tidak ditemukan celah kritis yang dapat dieksploitasi, menegaskan kesiapan sistem untuk penggunaan operasional internal.</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2"/>
          <p:cNvSpPr/>
          <p:nvPr/>
        </p:nvSpPr>
        <p:spPr>
          <a:xfrm>
            <a:off x="749975" y="2298263"/>
            <a:ext cx="13130451" cy="2708553"/>
          </a:xfrm>
          <a:prstGeom prst="roundRect">
            <a:avLst>
              <a:gd name="adj" fmla="val 2908"/>
            </a:avLst>
          </a:prstGeom>
          <a:noFill/>
          <a:ln w="7620">
            <a:solidFill>
              <a:srgbClr val="FFFFFF">
                <a:alpha val="24000"/>
              </a:srgbClr>
            </a:solidFill>
            <a:prstDash val="solid"/>
          </a:ln>
        </p:spPr>
      </p:sp>
      <p:sp>
        <p:nvSpPr>
          <p:cNvPr id="5" name="Shape 3"/>
          <p:cNvSpPr/>
          <p:nvPr/>
        </p:nvSpPr>
        <p:spPr>
          <a:xfrm>
            <a:off x="757595" y="2305883"/>
            <a:ext cx="13115211" cy="533043"/>
          </a:xfrm>
          <a:prstGeom prst="rect">
            <a:avLst/>
          </a:prstGeom>
          <a:solidFill>
            <a:srgbClr val="FFFFFF">
              <a:alpha val="4000"/>
            </a:srgbClr>
          </a:solidFill>
          <a:ln/>
        </p:spPr>
      </p:sp>
      <p:sp>
        <p:nvSpPr>
          <p:cNvPr id="6" name="Text 4"/>
          <p:cNvSpPr/>
          <p:nvPr/>
        </p:nvSpPr>
        <p:spPr>
          <a:xfrm>
            <a:off x="945118" y="2425898"/>
            <a:ext cx="2343983" cy="293013"/>
          </a:xfrm>
          <a:prstGeom prst="rect">
            <a:avLst/>
          </a:prstGeom>
          <a:noFill/>
          <a:ln/>
        </p:spPr>
        <p:txBody>
          <a:bodyPr wrap="non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Aspek Pengujian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6194941" y="2425898"/>
            <a:ext cx="2343983" cy="293013"/>
          </a:xfrm>
          <a:prstGeom prst="rect">
            <a:avLst/>
          </a:prstGeom>
          <a:noFill/>
          <a:ln/>
        </p:spPr>
        <p:txBody>
          <a:bodyPr wrap="non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Hasil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6"/>
          <p:cNvSpPr/>
          <p:nvPr/>
        </p:nvSpPr>
        <p:spPr>
          <a:xfrm>
            <a:off x="757595" y="2838926"/>
            <a:ext cx="13115211" cy="540068"/>
          </a:xfrm>
          <a:prstGeom prst="rect">
            <a:avLst/>
          </a:prstGeom>
          <a:solidFill>
            <a:srgbClr val="000000">
              <a:alpha val="4000"/>
            </a:srgbClr>
          </a:solidFill>
          <a:ln/>
        </p:spPr>
      </p:sp>
      <p:sp>
        <p:nvSpPr>
          <p:cNvPr id="9" name="Text 7"/>
          <p:cNvSpPr/>
          <p:nvPr/>
        </p:nvSpPr>
        <p:spPr>
          <a:xfrm>
            <a:off x="945118" y="2958941"/>
            <a:ext cx="4867394" cy="30003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Login &amp; Akses Dasar</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6194941" y="2958941"/>
            <a:ext cx="7490460" cy="30003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1" i="0" u="none" strike="noStrike" kern="1200" cap="none" spc="0" normalizeH="0" baseline="0" noProof="0" dirty="0">
                <a:ln>
                  <a:noFill/>
                </a:ln>
                <a:solidFill>
                  <a:srgbClr val="000000"/>
                </a:solidFill>
                <a:effectLst/>
                <a:uLnTx/>
                <a:uFillTx/>
                <a:latin typeface="Merriweather" pitchFamily="34" charset="0"/>
                <a:ea typeface="Merriweather" pitchFamily="34" charset="-122"/>
                <a:cs typeface="Merriweather" pitchFamily="34" charset="-120"/>
              </a:rPr>
              <a:t>✅</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Aman</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Shape 9"/>
          <p:cNvSpPr/>
          <p:nvPr/>
        </p:nvSpPr>
        <p:spPr>
          <a:xfrm>
            <a:off x="757595" y="3378994"/>
            <a:ext cx="13115211" cy="540068"/>
          </a:xfrm>
          <a:prstGeom prst="rect">
            <a:avLst/>
          </a:prstGeom>
          <a:solidFill>
            <a:srgbClr val="FFFFFF">
              <a:alpha val="4000"/>
            </a:srgbClr>
          </a:solidFill>
          <a:ln/>
        </p:spPr>
      </p:sp>
      <p:sp>
        <p:nvSpPr>
          <p:cNvPr id="12" name="Text 10"/>
          <p:cNvSpPr/>
          <p:nvPr/>
        </p:nvSpPr>
        <p:spPr>
          <a:xfrm>
            <a:off x="945118" y="3499009"/>
            <a:ext cx="4867394" cy="30003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Validasi Input (XSS/Injection)</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p:cNvSpPr/>
          <p:nvPr/>
        </p:nvSpPr>
        <p:spPr>
          <a:xfrm>
            <a:off x="6194941" y="3499009"/>
            <a:ext cx="7490460" cy="30003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1" i="0" u="none" strike="noStrike" kern="1200" cap="none" spc="0" normalizeH="0" baseline="0" noProof="0" dirty="0">
                <a:ln>
                  <a:noFill/>
                </a:ln>
                <a:solidFill>
                  <a:srgbClr val="000000"/>
                </a:solidFill>
                <a:effectLst/>
                <a:uLnTx/>
                <a:uFillTx/>
                <a:latin typeface="Merriweather" pitchFamily="34" charset="0"/>
                <a:ea typeface="Merriweather" pitchFamily="34" charset="-122"/>
                <a:cs typeface="Merriweather" pitchFamily="34" charset="-120"/>
              </a:rPr>
              <a:t>✅</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Aman</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hape 12"/>
          <p:cNvSpPr/>
          <p:nvPr/>
        </p:nvSpPr>
        <p:spPr>
          <a:xfrm>
            <a:off x="757595" y="3919061"/>
            <a:ext cx="13115211" cy="540068"/>
          </a:xfrm>
          <a:prstGeom prst="rect">
            <a:avLst/>
          </a:prstGeom>
          <a:solidFill>
            <a:srgbClr val="000000">
              <a:alpha val="4000"/>
            </a:srgbClr>
          </a:solidFill>
          <a:ln/>
        </p:spPr>
      </p:sp>
      <p:sp>
        <p:nvSpPr>
          <p:cNvPr id="15" name="Text 13"/>
          <p:cNvSpPr/>
          <p:nvPr/>
        </p:nvSpPr>
        <p:spPr>
          <a:xfrm>
            <a:off x="945118" y="4039076"/>
            <a:ext cx="4867394" cy="30003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Keamanan API</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p:cNvSpPr/>
          <p:nvPr/>
        </p:nvSpPr>
        <p:spPr>
          <a:xfrm>
            <a:off x="6194941" y="4039076"/>
            <a:ext cx="7490460" cy="30003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1" i="0" u="none" strike="noStrike" kern="1200" cap="none" spc="0" normalizeH="0" baseline="0" noProof="0" dirty="0">
                <a:ln>
                  <a:noFill/>
                </a:ln>
                <a:solidFill>
                  <a:srgbClr val="000000"/>
                </a:solidFill>
                <a:effectLst/>
                <a:uLnTx/>
                <a:uFillTx/>
                <a:latin typeface="Merriweather" pitchFamily="34" charset="0"/>
                <a:ea typeface="Merriweather" pitchFamily="34" charset="-122"/>
                <a:cs typeface="Merriweather" pitchFamily="34" charset="-120"/>
              </a:rPr>
              <a:t>✅</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Aman</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Shape 15"/>
          <p:cNvSpPr/>
          <p:nvPr/>
        </p:nvSpPr>
        <p:spPr>
          <a:xfrm>
            <a:off x="757595" y="4459129"/>
            <a:ext cx="13115211" cy="540068"/>
          </a:xfrm>
          <a:prstGeom prst="rect">
            <a:avLst/>
          </a:prstGeom>
          <a:solidFill>
            <a:srgbClr val="FFFFFF">
              <a:alpha val="4000"/>
            </a:srgbClr>
          </a:solidFill>
          <a:ln/>
        </p:spPr>
      </p:sp>
      <p:sp>
        <p:nvSpPr>
          <p:cNvPr id="18" name="Text 16"/>
          <p:cNvSpPr/>
          <p:nvPr/>
        </p:nvSpPr>
        <p:spPr>
          <a:xfrm>
            <a:off x="945118" y="4579144"/>
            <a:ext cx="4867394" cy="30003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Manajemen Sesi &amp; Logout</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7"/>
          <p:cNvSpPr/>
          <p:nvPr/>
        </p:nvSpPr>
        <p:spPr>
          <a:xfrm>
            <a:off x="6194941" y="4579144"/>
            <a:ext cx="7490460" cy="30003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1" i="0" u="none" strike="noStrike" kern="1200" cap="none" spc="0" normalizeH="0" baseline="0" noProof="0" dirty="0">
                <a:ln>
                  <a:noFill/>
                </a:ln>
                <a:solidFill>
                  <a:srgbClr val="000000"/>
                </a:solidFill>
                <a:effectLst/>
                <a:uLnTx/>
                <a:uFillTx/>
                <a:latin typeface="Merriweather" pitchFamily="34" charset="0"/>
                <a:ea typeface="Merriweather" pitchFamily="34" charset="-122"/>
                <a:cs typeface="Merriweather" pitchFamily="34" charset="-120"/>
              </a:rPr>
              <a:t>✅</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Aman</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Shape 18"/>
          <p:cNvSpPr/>
          <p:nvPr/>
        </p:nvSpPr>
        <p:spPr>
          <a:xfrm>
            <a:off x="749975" y="5217676"/>
            <a:ext cx="6471523" cy="2485311"/>
          </a:xfrm>
          <a:prstGeom prst="roundRect">
            <a:avLst>
              <a:gd name="adj" fmla="val 3169"/>
            </a:avLst>
          </a:prstGeom>
          <a:solidFill>
            <a:srgbClr val="003180"/>
          </a:solidFill>
          <a:ln w="7620">
            <a:solidFill>
              <a:srgbClr val="194A99"/>
            </a:solidFill>
            <a:prstDash val="solid"/>
          </a:ln>
        </p:spPr>
      </p:sp>
      <p:sp>
        <p:nvSpPr>
          <p:cNvPr id="21" name="Text 19"/>
          <p:cNvSpPr/>
          <p:nvPr/>
        </p:nvSpPr>
        <p:spPr>
          <a:xfrm>
            <a:off x="944999" y="5412700"/>
            <a:ext cx="2812733" cy="351472"/>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Kesimpulan Utama</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 20"/>
          <p:cNvSpPr/>
          <p:nvPr/>
        </p:nvSpPr>
        <p:spPr>
          <a:xfrm>
            <a:off x="944999" y="5876568"/>
            <a:ext cx="6081474" cy="30003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45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Aplikasi</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450" b="0" i="0" u="none" strike="noStrike" kern="1200" cap="none" spc="0" normalizeH="0" baseline="0" noProof="0" dirty="0">
                <a:ln>
                  <a:noFill/>
                </a:ln>
                <a:solidFill>
                  <a:srgbClr val="F5F547"/>
                </a:solidFill>
                <a:effectLst/>
                <a:uLnTx/>
                <a:uFillTx/>
                <a:latin typeface="Merriweather" pitchFamily="34" charset="0"/>
                <a:ea typeface="Merriweather" pitchFamily="34" charset="-122"/>
                <a:cs typeface="Merriweather" pitchFamily="34" charset="-120"/>
              </a:rPr>
              <a:t>AMAN digunakan untuk operasional internal</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 21"/>
          <p:cNvSpPr/>
          <p:nvPr/>
        </p:nvSpPr>
        <p:spPr>
          <a:xfrm>
            <a:off x="944999" y="6289000"/>
            <a:ext cx="6081474" cy="300038"/>
          </a:xfrm>
          <a:prstGeom prst="rect">
            <a:avLst/>
          </a:prstGeom>
          <a:noFill/>
          <a:ln/>
        </p:spPr>
        <p:txBody>
          <a:bodyPr wrap="none" lIns="0" tIns="0" rIns="0" bIns="0" rtlCol="0" anchor="t"/>
          <a:lstStyle/>
          <a:p>
            <a:pPr marL="342900" marR="0" lvl="0" indent="-342900" algn="l" defTabSz="914400" rtl="0" eaLnBrk="1" fontAlgn="auto" latinLnBrk="0" hangingPunct="1">
              <a:lnSpc>
                <a:spcPts val="2350"/>
              </a:lnSpc>
              <a:spcBef>
                <a:spcPts val="0"/>
              </a:spcBef>
              <a:spcAft>
                <a:spcPts val="0"/>
              </a:spcAft>
              <a:buClrTx/>
              <a:buSzPct val="100000"/>
              <a:buFontTx/>
              <a:buChar char="•"/>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Tidak ditemukan celah kritis untuk bypass login.</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22"/>
          <p:cNvSpPr/>
          <p:nvPr/>
        </p:nvSpPr>
        <p:spPr>
          <a:xfrm>
            <a:off x="944999" y="6654641"/>
            <a:ext cx="6081474" cy="300038"/>
          </a:xfrm>
          <a:prstGeom prst="rect">
            <a:avLst/>
          </a:prstGeom>
          <a:noFill/>
          <a:ln/>
        </p:spPr>
        <p:txBody>
          <a:bodyPr wrap="none" lIns="0" tIns="0" rIns="0" bIns="0" rtlCol="0" anchor="t"/>
          <a:lstStyle/>
          <a:p>
            <a:pPr marL="342900" marR="0" lvl="0" indent="-342900" algn="l" defTabSz="914400" rtl="0" eaLnBrk="1" fontAlgn="auto" latinLnBrk="0" hangingPunct="1">
              <a:lnSpc>
                <a:spcPts val="2350"/>
              </a:lnSpc>
              <a:spcBef>
                <a:spcPts val="0"/>
              </a:spcBef>
              <a:spcAft>
                <a:spcPts val="0"/>
              </a:spcAft>
              <a:buClrTx/>
              <a:buSzPct val="100000"/>
              <a:buFontTx/>
              <a:buChar char="•"/>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Tidak ada indikasi kebocoran data pegawai yang terdeteksi.</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 23"/>
          <p:cNvSpPr/>
          <p:nvPr/>
        </p:nvSpPr>
        <p:spPr>
          <a:xfrm>
            <a:off x="944999" y="7020282"/>
            <a:ext cx="6081474" cy="300038"/>
          </a:xfrm>
          <a:prstGeom prst="rect">
            <a:avLst/>
          </a:prstGeom>
          <a:noFill/>
          <a:ln/>
        </p:spPr>
        <p:txBody>
          <a:bodyPr wrap="none" lIns="0" tIns="0" rIns="0" bIns="0" rtlCol="0" anchor="t"/>
          <a:lstStyle/>
          <a:p>
            <a:pPr marL="342900" marR="0" lvl="0" indent="-342900" algn="l" defTabSz="914400" rtl="0" eaLnBrk="1" fontAlgn="auto" latinLnBrk="0" hangingPunct="1">
              <a:lnSpc>
                <a:spcPts val="2350"/>
              </a:lnSpc>
              <a:spcBef>
                <a:spcPts val="0"/>
              </a:spcBef>
              <a:spcAft>
                <a:spcPts val="0"/>
              </a:spcAft>
              <a:buClrTx/>
              <a:buSzPct val="100000"/>
              <a:buFontTx/>
              <a:buChar char="•"/>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Akses API terlindungi dengan otorisasi yang tepat.</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Shape 24"/>
          <p:cNvSpPr/>
          <p:nvPr/>
        </p:nvSpPr>
        <p:spPr>
          <a:xfrm>
            <a:off x="7408902" y="5217676"/>
            <a:ext cx="6471523" cy="2485311"/>
          </a:xfrm>
          <a:prstGeom prst="roundRect">
            <a:avLst>
              <a:gd name="adj" fmla="val 3169"/>
            </a:avLst>
          </a:prstGeom>
          <a:solidFill>
            <a:srgbClr val="003180"/>
          </a:solidFill>
          <a:ln w="7620">
            <a:solidFill>
              <a:srgbClr val="194A99"/>
            </a:solidFill>
            <a:prstDash val="solid"/>
          </a:ln>
        </p:spPr>
      </p:sp>
      <p:sp>
        <p:nvSpPr>
          <p:cNvPr id="27" name="Text 25"/>
          <p:cNvSpPr/>
          <p:nvPr/>
        </p:nvSpPr>
        <p:spPr>
          <a:xfrm>
            <a:off x="7603927" y="5412700"/>
            <a:ext cx="2812733" cy="351472"/>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Catatan Penting</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 26"/>
          <p:cNvSpPr/>
          <p:nvPr/>
        </p:nvSpPr>
        <p:spPr>
          <a:xfrm>
            <a:off x="7603927" y="5876568"/>
            <a:ext cx="6081474" cy="300038"/>
          </a:xfrm>
          <a:prstGeom prst="rect">
            <a:avLst/>
          </a:prstGeom>
          <a:noFill/>
          <a:ln/>
        </p:spPr>
        <p:txBody>
          <a:bodyPr wrap="none" lIns="0" tIns="0" rIns="0" bIns="0" rtlCol="0" anchor="t"/>
          <a:lstStyle/>
          <a:p>
            <a:pPr marL="342900" marR="0" lvl="0" indent="-342900" algn="l" defTabSz="914400" rtl="0" eaLnBrk="1" fontAlgn="auto" latinLnBrk="0" hangingPunct="1">
              <a:lnSpc>
                <a:spcPts val="2350"/>
              </a:lnSpc>
              <a:spcBef>
                <a:spcPts val="0"/>
              </a:spcBef>
              <a:spcAft>
                <a:spcPts val="0"/>
              </a:spcAft>
              <a:buClrTx/>
              <a:buSzPct val="100000"/>
              <a:buFontTx/>
              <a:buChar char="•"/>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Mekanisme pengamanan berfungsi konsisten dan efektif.</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 27"/>
          <p:cNvSpPr/>
          <p:nvPr/>
        </p:nvSpPr>
        <p:spPr>
          <a:xfrm>
            <a:off x="7603927" y="6242209"/>
            <a:ext cx="6081474" cy="600075"/>
          </a:xfrm>
          <a:prstGeom prst="rect">
            <a:avLst/>
          </a:prstGeom>
          <a:noFill/>
          <a:ln/>
        </p:spPr>
        <p:txBody>
          <a:bodyPr wrap="square" lIns="0" tIns="0" rIns="0" bIns="0" rtlCol="0" anchor="t"/>
          <a:lstStyle/>
          <a:p>
            <a:pPr marL="342900" marR="0" lvl="0" indent="-342900" algn="l" defTabSz="914400" rtl="0" eaLnBrk="1" fontAlgn="auto" latinLnBrk="0" hangingPunct="1">
              <a:lnSpc>
                <a:spcPts val="2350"/>
              </a:lnSpc>
              <a:spcBef>
                <a:spcPts val="0"/>
              </a:spcBef>
              <a:spcAft>
                <a:spcPts val="0"/>
              </a:spcAft>
              <a:buClrTx/>
              <a:buSzPct val="100000"/>
              <a:buFontTx/>
              <a:buChar char="•"/>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Sistem siap sepenuhnya untuk mendukung layanan kepegawaian internal.</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 28"/>
          <p:cNvSpPr/>
          <p:nvPr/>
        </p:nvSpPr>
        <p:spPr>
          <a:xfrm>
            <a:off x="7603927" y="6907887"/>
            <a:ext cx="6081474" cy="600075"/>
          </a:xfrm>
          <a:prstGeom prst="rect">
            <a:avLst/>
          </a:prstGeom>
          <a:noFill/>
          <a:ln/>
        </p:spPr>
        <p:txBody>
          <a:bodyPr wrap="square" lIns="0" tIns="0" rIns="0" bIns="0" rtlCol="0" anchor="t"/>
          <a:lstStyle/>
          <a:p>
            <a:pPr marL="342900" marR="0" lvl="0" indent="-342900" algn="l" defTabSz="914400" rtl="0" eaLnBrk="1" fontAlgn="auto" latinLnBrk="0" hangingPunct="1">
              <a:lnSpc>
                <a:spcPts val="2350"/>
              </a:lnSpc>
              <a:spcBef>
                <a:spcPts val="0"/>
              </a:spcBef>
              <a:spcAft>
                <a:spcPts val="0"/>
              </a:spcAft>
              <a:buClrTx/>
              <a:buSzPct val="100000"/>
              <a:buFontTx/>
              <a:buChar char="•"/>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Rekomendasi untuk pembaruan keamanan </a:t>
            </a:r>
            <a:r>
              <a:rPr kumimoji="0" lang="en-US" sz="145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berkala</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45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terus</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t>
            </a:r>
            <a:r>
              <a:rPr kumimoji="0" lang="en-US" sz="1450" b="0" i="0" u="none" strike="noStrike" kern="1200" cap="none" spc="0" normalizeH="0" baseline="0" noProof="0" dirty="0" err="1">
                <a:ln>
                  <a:noFill/>
                </a:ln>
                <a:solidFill>
                  <a:srgbClr val="E2E6E9"/>
                </a:solidFill>
                <a:effectLst/>
                <a:uLnTx/>
                <a:uFillTx/>
                <a:latin typeface="Merriweather" pitchFamily="34" charset="0"/>
                <a:ea typeface="Merriweather" pitchFamily="34" charset="-122"/>
                <a:cs typeface="Merriweather" pitchFamily="34" charset="-120"/>
              </a:rPr>
              <a:t>dilakukan</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4468" y="508040"/>
            <a:ext cx="4613315" cy="576620"/>
          </a:xfrm>
          <a:prstGeom prst="rect">
            <a:avLst/>
          </a:prstGeom>
          <a:noFill/>
          <a:ln/>
        </p:spPr>
        <p:txBody>
          <a:bodyPr wrap="none" lIns="0" tIns="0" rIns="0" bIns="0" rtlCol="0" anchor="t"/>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KESIMPULAN</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6224468" y="1361361"/>
            <a:ext cx="7667863" cy="590550"/>
          </a:xfrm>
          <a:prstGeom prst="rect">
            <a:avLst/>
          </a:prstGeom>
          <a:noFill/>
          <a:ln/>
        </p:spPr>
        <p:txBody>
          <a:bodyPr wrap="squar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450" b="1"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SISTEM INFORMASI LAYANAN KEPEGAWAIAN</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bukan sekadar alat pencatatan, tetapi pengendali proses bisnis kepegawaian yang strategis.</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hape 2"/>
          <p:cNvSpPr/>
          <p:nvPr/>
        </p:nvSpPr>
        <p:spPr>
          <a:xfrm>
            <a:off x="6224468" y="2436138"/>
            <a:ext cx="7667863" cy="1657945"/>
          </a:xfrm>
          <a:prstGeom prst="roundRect">
            <a:avLst>
              <a:gd name="adj" fmla="val 6618"/>
            </a:avLst>
          </a:prstGeom>
          <a:solidFill>
            <a:srgbClr val="09151A">
              <a:alpha val="95000"/>
            </a:srgbClr>
          </a:solidFill>
          <a:ln/>
        </p:spPr>
      </p:sp>
      <p:sp>
        <p:nvSpPr>
          <p:cNvPr id="6" name="Shape 3"/>
          <p:cNvSpPr/>
          <p:nvPr/>
        </p:nvSpPr>
        <p:spPr>
          <a:xfrm>
            <a:off x="6224468" y="2413278"/>
            <a:ext cx="7667863" cy="91440"/>
          </a:xfrm>
          <a:prstGeom prst="roundRect">
            <a:avLst>
              <a:gd name="adj" fmla="val 84760"/>
            </a:avLst>
          </a:prstGeom>
          <a:solidFill>
            <a:srgbClr val="609DFF"/>
          </a:solidFill>
          <a:ln/>
        </p:spPr>
      </p:sp>
      <p:sp>
        <p:nvSpPr>
          <p:cNvPr id="7" name="Shape 4"/>
          <p:cNvSpPr/>
          <p:nvPr/>
        </p:nvSpPr>
        <p:spPr>
          <a:xfrm>
            <a:off x="9781639" y="2159437"/>
            <a:ext cx="553522" cy="553522"/>
          </a:xfrm>
          <a:prstGeom prst="roundRect">
            <a:avLst>
              <a:gd name="adj" fmla="val 165197"/>
            </a:avLst>
          </a:prstGeom>
          <a:solidFill>
            <a:srgbClr val="609DFF"/>
          </a:solidFill>
          <a:ln/>
        </p:spPr>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7731" y="2325410"/>
            <a:ext cx="221337" cy="221337"/>
          </a:xfrm>
          <a:prstGeom prst="rect">
            <a:avLst/>
          </a:prstGeom>
        </p:spPr>
      </p:pic>
      <p:sp>
        <p:nvSpPr>
          <p:cNvPr id="9" name="Text 5"/>
          <p:cNvSpPr/>
          <p:nvPr/>
        </p:nvSpPr>
        <p:spPr>
          <a:xfrm>
            <a:off x="6431756" y="2897386"/>
            <a:ext cx="2306598" cy="288250"/>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Tata Kelola Optimal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6"/>
          <p:cNvSpPr/>
          <p:nvPr/>
        </p:nvSpPr>
        <p:spPr>
          <a:xfrm>
            <a:off x="6431756" y="3296245"/>
            <a:ext cx="7253287" cy="590550"/>
          </a:xfrm>
          <a:prstGeom prst="rect">
            <a:avLst/>
          </a:prstGeom>
          <a:noFill/>
          <a:ln/>
        </p:spPr>
        <p:txBody>
          <a:bodyPr wrap="squar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Sistem ini memastikan data terstandar, proses berjenjang, dan kewenangan terkendali secara efektif.</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Shape 7"/>
          <p:cNvSpPr/>
          <p:nvPr/>
        </p:nvSpPr>
        <p:spPr>
          <a:xfrm>
            <a:off x="6224468" y="4555212"/>
            <a:ext cx="7667863" cy="1953220"/>
          </a:xfrm>
          <a:prstGeom prst="roundRect">
            <a:avLst>
              <a:gd name="adj" fmla="val 5618"/>
            </a:avLst>
          </a:prstGeom>
          <a:solidFill>
            <a:srgbClr val="09151A">
              <a:alpha val="95000"/>
            </a:srgbClr>
          </a:solidFill>
          <a:ln/>
        </p:spPr>
      </p:sp>
      <p:sp>
        <p:nvSpPr>
          <p:cNvPr id="12" name="Shape 8"/>
          <p:cNvSpPr/>
          <p:nvPr/>
        </p:nvSpPr>
        <p:spPr>
          <a:xfrm>
            <a:off x="6224468" y="4532352"/>
            <a:ext cx="7667863" cy="91440"/>
          </a:xfrm>
          <a:prstGeom prst="roundRect">
            <a:avLst>
              <a:gd name="adj" fmla="val 84760"/>
            </a:avLst>
          </a:prstGeom>
          <a:solidFill>
            <a:srgbClr val="609DFF"/>
          </a:solidFill>
          <a:ln/>
        </p:spPr>
      </p:sp>
      <p:sp>
        <p:nvSpPr>
          <p:cNvPr id="13" name="Shape 9"/>
          <p:cNvSpPr/>
          <p:nvPr/>
        </p:nvSpPr>
        <p:spPr>
          <a:xfrm>
            <a:off x="9781639" y="4278511"/>
            <a:ext cx="553522" cy="553522"/>
          </a:xfrm>
          <a:prstGeom prst="roundRect">
            <a:avLst>
              <a:gd name="adj" fmla="val 165197"/>
            </a:avLst>
          </a:prstGeom>
          <a:solidFill>
            <a:srgbClr val="609DFF"/>
          </a:solidFill>
          <a:ln/>
        </p:spPr>
      </p:sp>
      <p:pic>
        <p:nvPicPr>
          <p:cNvPr id="14"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947731" y="4444484"/>
            <a:ext cx="221337" cy="221337"/>
          </a:xfrm>
          <a:prstGeom prst="rect">
            <a:avLst/>
          </a:prstGeom>
        </p:spPr>
      </p:pic>
      <p:sp>
        <p:nvSpPr>
          <p:cNvPr id="15" name="Text 10"/>
          <p:cNvSpPr/>
          <p:nvPr/>
        </p:nvSpPr>
        <p:spPr>
          <a:xfrm>
            <a:off x="6431756" y="5016460"/>
            <a:ext cx="2306598" cy="288250"/>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Pendekatan Adaptif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1"/>
          <p:cNvSpPr/>
          <p:nvPr/>
        </p:nvSpPr>
        <p:spPr>
          <a:xfrm>
            <a:off x="6431756" y="5415320"/>
            <a:ext cx="7253287" cy="885825"/>
          </a:xfrm>
          <a:prstGeom prst="rect">
            <a:avLst/>
          </a:prstGeom>
          <a:noFill/>
          <a:ln/>
        </p:spPr>
        <p:txBody>
          <a:bodyPr wrap="squar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Pemanfaatan aplikasi berbasis </a:t>
            </a:r>
            <a:r>
              <a:rPr kumimoji="0" lang="en-US" sz="1450" b="0" i="1"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spreadsheet</a:t>
            </a: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 adalah pendekatan rasional dan efisien, sesuai kesiapan Sumber Daya, serta adaptif untuk pengembangan masa depan.</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2"/>
          <p:cNvSpPr/>
          <p:nvPr/>
        </p:nvSpPr>
        <p:spPr>
          <a:xfrm>
            <a:off x="6501170" y="6923484"/>
            <a:ext cx="7391162" cy="590550"/>
          </a:xfrm>
          <a:prstGeom prst="rect">
            <a:avLst/>
          </a:prstGeom>
          <a:noFill/>
          <a:ln/>
        </p:spPr>
        <p:txBody>
          <a:bodyPr wrap="squar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E2E6E9"/>
                </a:solidFill>
                <a:effectLst/>
                <a:uLnTx/>
                <a:uFillTx/>
                <a:latin typeface="Merriweather" pitchFamily="34" charset="0"/>
                <a:ea typeface="Merriweather" pitchFamily="34" charset="-122"/>
                <a:cs typeface="Merriweather" pitchFamily="34" charset="-120"/>
              </a:rPr>
              <a:t>“Sistem ini bukan hanya sistem informasi, tetapi instrumen tata kelola kepegawaian yang siap menjawab kebutuhan hari ini dan masa depan”</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Shape 13"/>
          <p:cNvSpPr/>
          <p:nvPr/>
        </p:nvSpPr>
        <p:spPr>
          <a:xfrm>
            <a:off x="6224468" y="6715958"/>
            <a:ext cx="22860" cy="1005602"/>
          </a:xfrm>
          <a:prstGeom prst="rect">
            <a:avLst/>
          </a:prstGeom>
          <a:solidFill>
            <a:srgbClr val="609DFF"/>
          </a:solid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72EF87E-C625-48EB-87BA-E491696C21E1}"/>
              </a:ext>
            </a:extLst>
          </p:cNvPr>
          <p:cNvSpPr/>
          <p:nvPr/>
        </p:nvSpPr>
        <p:spPr>
          <a:xfrm>
            <a:off x="3376165" y="966952"/>
            <a:ext cx="8321849" cy="1547116"/>
          </a:xfrm>
          <a:prstGeom prst="rect">
            <a:avLst/>
          </a:prstGeom>
          <a:noFill/>
          <a:ln/>
        </p:spPr>
        <p:txBody>
          <a:bodyPr wrap="none" lIns="0" tIns="0" rIns="0" bIns="0" rtlCol="0" anchor="t"/>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TERIMA KASIH</a:t>
            </a:r>
            <a:endParaRPr kumimoji="0" lang="en-US" sz="8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535FA62-C369-4AC2-852D-DD18FAE71272}"/>
              </a:ext>
            </a:extLst>
          </p:cNvPr>
          <p:cNvPicPr>
            <a:picLocks noChangeAspect="1"/>
          </p:cNvPicPr>
          <p:nvPr/>
        </p:nvPicPr>
        <p:blipFill rotWithShape="1">
          <a:blip r:embed="rId2"/>
          <a:srcRect l="17959" t="17988" r="20905" b="3459"/>
          <a:stretch/>
        </p:blipFill>
        <p:spPr>
          <a:xfrm>
            <a:off x="1818290" y="2017617"/>
            <a:ext cx="10510344" cy="5625499"/>
          </a:xfrm>
          <a:prstGeom prst="rect">
            <a:avLst/>
          </a:prstGeom>
        </p:spPr>
      </p:pic>
    </p:spTree>
    <p:extLst>
      <p:ext uri="{BB962C8B-B14F-4D97-AF65-F5344CB8AC3E}">
        <p14:creationId xmlns:p14="http://schemas.microsoft.com/office/powerpoint/2010/main" val="3948211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43570"/>
          </a:xfrm>
          <a:prstGeom prst="rect">
            <a:avLst/>
          </a:prstGeom>
        </p:spPr>
      </p:pic>
      <p:sp>
        <p:nvSpPr>
          <p:cNvPr id="3" name="Text 0"/>
          <p:cNvSpPr/>
          <p:nvPr/>
        </p:nvSpPr>
        <p:spPr>
          <a:xfrm>
            <a:off x="758309" y="3939897"/>
            <a:ext cx="12281654"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Latar Belakang: Tantangan Kepegawaian Saat Ini</a:t>
            </a:r>
            <a:endParaRPr lang="en-US" sz="4450" dirty="0"/>
          </a:p>
        </p:txBody>
      </p:sp>
      <p:sp>
        <p:nvSpPr>
          <p:cNvPr id="4" name="Shape 1"/>
          <p:cNvSpPr/>
          <p:nvPr/>
        </p:nvSpPr>
        <p:spPr>
          <a:xfrm>
            <a:off x="758309" y="4977527"/>
            <a:ext cx="4226838" cy="2020372"/>
          </a:xfrm>
          <a:prstGeom prst="roundRect">
            <a:avLst>
              <a:gd name="adj" fmla="val 7241"/>
            </a:avLst>
          </a:prstGeom>
          <a:solidFill>
            <a:srgbClr val="FFFFFF"/>
          </a:solidFill>
          <a:ln w="30480">
            <a:solidFill>
              <a:srgbClr val="BACFDD"/>
            </a:solidFill>
            <a:prstDash val="solid"/>
          </a:ln>
        </p:spPr>
      </p:sp>
      <p:pic>
        <p:nvPicPr>
          <p:cNvPr id="5" name="Image 1" descr="preencoded.png"/>
          <p:cNvPicPr>
            <a:picLocks noChangeAspect="1"/>
          </p:cNvPicPr>
          <p:nvPr/>
        </p:nvPicPr>
        <p:blipFill>
          <a:blip r:embed="rId4"/>
          <a:stretch>
            <a:fillRect/>
          </a:stretch>
        </p:blipFill>
        <p:spPr>
          <a:xfrm>
            <a:off x="727829" y="4977527"/>
            <a:ext cx="121920" cy="2020372"/>
          </a:xfrm>
          <a:prstGeom prst="rect">
            <a:avLst/>
          </a:prstGeom>
        </p:spPr>
      </p:pic>
      <p:sp>
        <p:nvSpPr>
          <p:cNvPr id="6" name="Text 2"/>
          <p:cNvSpPr/>
          <p:nvPr/>
        </p:nvSpPr>
        <p:spPr>
          <a:xfrm>
            <a:off x="1096804" y="522458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Data Tersebar</a:t>
            </a:r>
            <a:endParaRPr lang="en-US" sz="2200" dirty="0"/>
          </a:p>
        </p:txBody>
      </p:sp>
      <p:sp>
        <p:nvSpPr>
          <p:cNvPr id="7" name="Text 3"/>
          <p:cNvSpPr/>
          <p:nvPr/>
        </p:nvSpPr>
        <p:spPr>
          <a:xfrm>
            <a:off x="1096804" y="5710714"/>
            <a:ext cx="3641288" cy="693420"/>
          </a:xfrm>
          <a:prstGeom prst="rect">
            <a:avLst/>
          </a:prstGeom>
          <a:noFill/>
          <a:ln/>
        </p:spPr>
        <p:txBody>
          <a:bodyPr wrap="square" lIns="0" tIns="0" rIns="0" bIns="0" rtlCol="0" anchor="t"/>
          <a:lstStyle/>
          <a:p>
            <a:pPr marL="0" indent="0" algn="l">
              <a:buNone/>
            </a:pPr>
            <a:r>
              <a:rPr lang="en-US" sz="1700" dirty="0">
                <a:solidFill>
                  <a:srgbClr val="384653"/>
                </a:solidFill>
                <a:latin typeface="Montserrat" pitchFamily="34" charset="0"/>
                <a:ea typeface="Montserrat" pitchFamily="34" charset="-122"/>
                <a:cs typeface="Montserrat" pitchFamily="34" charset="-120"/>
              </a:rPr>
              <a:t>Data pegawai belum terintegrasi dan tersebar di </a:t>
            </a:r>
            <a:r>
              <a:rPr lang="en-US" sz="1700" dirty="0" err="1">
                <a:solidFill>
                  <a:srgbClr val="384653"/>
                </a:solidFill>
                <a:latin typeface="Montserrat" pitchFamily="34" charset="0"/>
                <a:ea typeface="Montserrat" pitchFamily="34" charset="-122"/>
                <a:cs typeface="Montserrat" pitchFamily="34" charset="-120"/>
              </a:rPr>
              <a:t>berbagai</a:t>
            </a:r>
            <a:r>
              <a:rPr lang="en-US" sz="1700" dirty="0">
                <a:solidFill>
                  <a:srgbClr val="384653"/>
                </a:solidFill>
                <a:latin typeface="Montserrat" pitchFamily="34" charset="0"/>
                <a:ea typeface="Montserrat" pitchFamily="34" charset="-122"/>
                <a:cs typeface="Montserrat" pitchFamily="34" charset="-120"/>
              </a:rPr>
              <a:t> system (</a:t>
            </a:r>
            <a:r>
              <a:rPr lang="en-US" sz="1700" dirty="0" err="1">
                <a:solidFill>
                  <a:srgbClr val="384653"/>
                </a:solidFill>
                <a:latin typeface="Montserrat" pitchFamily="34" charset="0"/>
                <a:ea typeface="Montserrat" pitchFamily="34" charset="-122"/>
                <a:cs typeface="Montserrat" pitchFamily="34" charset="-120"/>
              </a:rPr>
              <a:t>Simpeg</a:t>
            </a:r>
            <a:r>
              <a:rPr lang="en-US" sz="1700" dirty="0">
                <a:solidFill>
                  <a:srgbClr val="384653"/>
                </a:solidFill>
                <a:latin typeface="Montserrat" pitchFamily="34" charset="0"/>
                <a:ea typeface="Montserrat" pitchFamily="34" charset="-122"/>
                <a:cs typeface="Montserrat" pitchFamily="34" charset="-120"/>
              </a:rPr>
              <a:t> BKD </a:t>
            </a:r>
            <a:r>
              <a:rPr lang="en-US" sz="1700" dirty="0" err="1">
                <a:solidFill>
                  <a:srgbClr val="384653"/>
                </a:solidFill>
                <a:latin typeface="Montserrat" pitchFamily="34" charset="0"/>
                <a:ea typeface="Montserrat" pitchFamily="34" charset="-122"/>
                <a:cs typeface="Montserrat" pitchFamily="34" charset="-120"/>
              </a:rPr>
              <a:t>untuk</a:t>
            </a:r>
            <a:r>
              <a:rPr lang="en-US" sz="1700" dirty="0">
                <a:solidFill>
                  <a:srgbClr val="384653"/>
                </a:solidFill>
                <a:latin typeface="Montserrat" pitchFamily="34" charset="0"/>
                <a:ea typeface="Montserrat" pitchFamily="34" charset="-122"/>
                <a:cs typeface="Montserrat" pitchFamily="34" charset="-120"/>
              </a:rPr>
              <a:t> PNS dan PPPK dan </a:t>
            </a:r>
            <a:r>
              <a:rPr lang="en-US" sz="1700" dirty="0" err="1">
                <a:solidFill>
                  <a:srgbClr val="384653"/>
                </a:solidFill>
                <a:latin typeface="Montserrat" pitchFamily="34" charset="0"/>
                <a:ea typeface="Montserrat" pitchFamily="34" charset="-122"/>
                <a:cs typeface="Montserrat" pitchFamily="34" charset="-120"/>
              </a:rPr>
              <a:t>Speadsheet</a:t>
            </a:r>
            <a:r>
              <a:rPr lang="en-US" sz="1700" dirty="0">
                <a:solidFill>
                  <a:srgbClr val="384653"/>
                </a:solidFill>
                <a:latin typeface="Montserrat" pitchFamily="34" charset="0"/>
                <a:ea typeface="Montserrat" pitchFamily="34" charset="-122"/>
                <a:cs typeface="Montserrat" pitchFamily="34" charset="-120"/>
              </a:rPr>
              <a:t> manual </a:t>
            </a:r>
            <a:r>
              <a:rPr lang="en-US" sz="1700" dirty="0" err="1">
                <a:solidFill>
                  <a:srgbClr val="384653"/>
                </a:solidFill>
                <a:latin typeface="Montserrat" pitchFamily="34" charset="0"/>
                <a:ea typeface="Montserrat" pitchFamily="34" charset="-122"/>
                <a:cs typeface="Montserrat" pitchFamily="34" charset="-120"/>
              </a:rPr>
              <a:t>untuk</a:t>
            </a:r>
            <a:r>
              <a:rPr lang="en-US" sz="1700" dirty="0">
                <a:solidFill>
                  <a:srgbClr val="384653"/>
                </a:solidFill>
                <a:latin typeface="Montserrat" pitchFamily="34" charset="0"/>
                <a:ea typeface="Montserrat" pitchFamily="34" charset="-122"/>
                <a:cs typeface="Montserrat" pitchFamily="34" charset="-120"/>
              </a:rPr>
              <a:t> Non ASN.</a:t>
            </a:r>
            <a:endParaRPr lang="en-US" sz="1700" dirty="0"/>
          </a:p>
        </p:txBody>
      </p:sp>
      <p:sp>
        <p:nvSpPr>
          <p:cNvPr id="8" name="Shape 4"/>
          <p:cNvSpPr/>
          <p:nvPr/>
        </p:nvSpPr>
        <p:spPr>
          <a:xfrm>
            <a:off x="5201722" y="4977527"/>
            <a:ext cx="4226838" cy="2020372"/>
          </a:xfrm>
          <a:prstGeom prst="roundRect">
            <a:avLst>
              <a:gd name="adj" fmla="val 7241"/>
            </a:avLst>
          </a:prstGeom>
          <a:solidFill>
            <a:srgbClr val="FFFFFF"/>
          </a:solidFill>
          <a:ln w="30480">
            <a:solidFill>
              <a:srgbClr val="BACFDD"/>
            </a:solidFill>
            <a:prstDash val="solid"/>
          </a:ln>
        </p:spPr>
      </p:sp>
      <p:pic>
        <p:nvPicPr>
          <p:cNvPr id="9" name="Image 2" descr="preencoded.png"/>
          <p:cNvPicPr>
            <a:picLocks noChangeAspect="1"/>
          </p:cNvPicPr>
          <p:nvPr/>
        </p:nvPicPr>
        <p:blipFill>
          <a:blip r:embed="rId4"/>
          <a:stretch>
            <a:fillRect/>
          </a:stretch>
        </p:blipFill>
        <p:spPr>
          <a:xfrm>
            <a:off x="5171242" y="4977527"/>
            <a:ext cx="121920" cy="2020372"/>
          </a:xfrm>
          <a:prstGeom prst="rect">
            <a:avLst/>
          </a:prstGeom>
        </p:spPr>
      </p:pic>
      <p:sp>
        <p:nvSpPr>
          <p:cNvPr id="10" name="Text 5"/>
          <p:cNvSpPr/>
          <p:nvPr/>
        </p:nvSpPr>
        <p:spPr>
          <a:xfrm>
            <a:off x="5540216" y="522458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Proses Manual</a:t>
            </a:r>
            <a:endParaRPr lang="en-US" sz="2200" dirty="0"/>
          </a:p>
        </p:txBody>
      </p:sp>
      <p:sp>
        <p:nvSpPr>
          <p:cNvPr id="11" name="Text 6"/>
          <p:cNvSpPr/>
          <p:nvPr/>
        </p:nvSpPr>
        <p:spPr>
          <a:xfrm>
            <a:off x="5323642" y="5595781"/>
            <a:ext cx="4135398" cy="1572273"/>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Layanan kepegawaian belum sepenuhnya terdigitalisasi, </a:t>
            </a:r>
            <a:r>
              <a:rPr lang="en-US" sz="1700" dirty="0" err="1">
                <a:solidFill>
                  <a:srgbClr val="384653"/>
                </a:solidFill>
                <a:latin typeface="Montserrat" pitchFamily="34" charset="0"/>
                <a:ea typeface="Montserrat" pitchFamily="34" charset="-122"/>
                <a:cs typeface="Montserrat" pitchFamily="34" charset="-120"/>
              </a:rPr>
              <a:t>menghambat</a:t>
            </a:r>
            <a:r>
              <a:rPr lang="en-US" sz="1700" dirty="0">
                <a:solidFill>
                  <a:srgbClr val="384653"/>
                </a:solidFill>
                <a:latin typeface="Montserrat" pitchFamily="34" charset="0"/>
                <a:ea typeface="Montserrat" pitchFamily="34" charset="-122"/>
                <a:cs typeface="Montserrat" pitchFamily="34" charset="-120"/>
              </a:rPr>
              <a:t> </a:t>
            </a:r>
            <a:r>
              <a:rPr lang="en-US" sz="1700" dirty="0" err="1">
                <a:solidFill>
                  <a:srgbClr val="384653"/>
                </a:solidFill>
                <a:latin typeface="Montserrat" pitchFamily="34" charset="0"/>
                <a:ea typeface="Montserrat" pitchFamily="34" charset="-122"/>
                <a:cs typeface="Montserrat" pitchFamily="34" charset="-120"/>
              </a:rPr>
              <a:t>efisiensi</a:t>
            </a:r>
            <a:r>
              <a:rPr lang="en-US" sz="1700" dirty="0">
                <a:solidFill>
                  <a:srgbClr val="384653"/>
                </a:solidFill>
                <a:latin typeface="Montserrat" pitchFamily="34" charset="0"/>
                <a:ea typeface="Montserrat" pitchFamily="34" charset="-122"/>
                <a:cs typeface="Montserrat" pitchFamily="34" charset="-120"/>
              </a:rPr>
              <a:t> dan beresiko </a:t>
            </a:r>
            <a:r>
              <a:rPr lang="en-US" sz="1700" dirty="0" err="1">
                <a:solidFill>
                  <a:srgbClr val="384653"/>
                </a:solidFill>
                <a:latin typeface="Montserrat" pitchFamily="34" charset="0"/>
                <a:ea typeface="Montserrat" pitchFamily="34" charset="-122"/>
                <a:cs typeface="Montserrat" pitchFamily="34" charset="-120"/>
              </a:rPr>
              <a:t>dokumen</a:t>
            </a:r>
            <a:r>
              <a:rPr lang="en-US" sz="1700" dirty="0">
                <a:solidFill>
                  <a:srgbClr val="384653"/>
                </a:solidFill>
                <a:latin typeface="Montserrat" pitchFamily="34" charset="0"/>
                <a:ea typeface="Montserrat" pitchFamily="34" charset="-122"/>
                <a:cs typeface="Montserrat" pitchFamily="34" charset="-120"/>
              </a:rPr>
              <a:t> </a:t>
            </a:r>
            <a:r>
              <a:rPr lang="en-US" sz="1700" dirty="0" err="1">
                <a:solidFill>
                  <a:srgbClr val="384653"/>
                </a:solidFill>
                <a:latin typeface="Montserrat" pitchFamily="34" charset="0"/>
                <a:ea typeface="Montserrat" pitchFamily="34" charset="-122"/>
                <a:cs typeface="Montserrat" pitchFamily="34" charset="-120"/>
              </a:rPr>
              <a:t>tidak</a:t>
            </a:r>
            <a:r>
              <a:rPr lang="en-US" sz="1700" dirty="0">
                <a:solidFill>
                  <a:srgbClr val="384653"/>
                </a:solidFill>
                <a:latin typeface="Montserrat" pitchFamily="34" charset="0"/>
                <a:ea typeface="Montserrat" pitchFamily="34" charset="-122"/>
                <a:cs typeface="Montserrat" pitchFamily="34" charset="-120"/>
              </a:rPr>
              <a:t> </a:t>
            </a:r>
            <a:r>
              <a:rPr lang="en-US" sz="1700" dirty="0" err="1">
                <a:solidFill>
                  <a:srgbClr val="384653"/>
                </a:solidFill>
                <a:latin typeface="Montserrat" pitchFamily="34" charset="0"/>
                <a:ea typeface="Montserrat" pitchFamily="34" charset="-122"/>
                <a:cs typeface="Montserrat" pitchFamily="34" charset="-120"/>
              </a:rPr>
              <a:t>terkendali</a:t>
            </a:r>
            <a:r>
              <a:rPr lang="en-US" sz="1700" dirty="0">
                <a:solidFill>
                  <a:srgbClr val="384653"/>
                </a:solidFill>
                <a:latin typeface="Montserrat" pitchFamily="34" charset="0"/>
                <a:ea typeface="Montserrat" pitchFamily="34" charset="-122"/>
                <a:cs typeface="Montserrat" pitchFamily="34" charset="-120"/>
              </a:rPr>
              <a:t> </a:t>
            </a:r>
            <a:r>
              <a:rPr lang="en-US" sz="1700" b="1" dirty="0">
                <a:solidFill>
                  <a:srgbClr val="384653"/>
                </a:solidFill>
                <a:latin typeface="Montserrat" pitchFamily="34" charset="0"/>
                <a:ea typeface="Montserrat" pitchFamily="34" charset="-122"/>
                <a:cs typeface="Montserrat" pitchFamily="34" charset="-120"/>
              </a:rPr>
              <a:t>(HILANG)</a:t>
            </a:r>
            <a:endParaRPr lang="en-US" sz="1700" b="1" dirty="0"/>
          </a:p>
        </p:txBody>
      </p:sp>
      <p:sp>
        <p:nvSpPr>
          <p:cNvPr id="12" name="Shape 7"/>
          <p:cNvSpPr/>
          <p:nvPr/>
        </p:nvSpPr>
        <p:spPr>
          <a:xfrm>
            <a:off x="9645134" y="4977527"/>
            <a:ext cx="4226957" cy="2020372"/>
          </a:xfrm>
          <a:prstGeom prst="roundRect">
            <a:avLst>
              <a:gd name="adj" fmla="val 7241"/>
            </a:avLst>
          </a:prstGeom>
          <a:solidFill>
            <a:srgbClr val="FFFFFF"/>
          </a:solidFill>
          <a:ln w="30480">
            <a:solidFill>
              <a:srgbClr val="BACFDD"/>
            </a:solidFill>
            <a:prstDash val="solid"/>
          </a:ln>
        </p:spPr>
      </p:sp>
      <p:pic>
        <p:nvPicPr>
          <p:cNvPr id="13" name="Image 3" descr="preencoded.png"/>
          <p:cNvPicPr>
            <a:picLocks noChangeAspect="1"/>
          </p:cNvPicPr>
          <p:nvPr/>
        </p:nvPicPr>
        <p:blipFill>
          <a:blip r:embed="rId4"/>
          <a:stretch>
            <a:fillRect/>
          </a:stretch>
        </p:blipFill>
        <p:spPr>
          <a:xfrm>
            <a:off x="9614654" y="4977527"/>
            <a:ext cx="121920" cy="2020372"/>
          </a:xfrm>
          <a:prstGeom prst="rect">
            <a:avLst/>
          </a:prstGeom>
        </p:spPr>
      </p:pic>
      <p:sp>
        <p:nvSpPr>
          <p:cNvPr id="14" name="Text 8"/>
          <p:cNvSpPr/>
          <p:nvPr/>
        </p:nvSpPr>
        <p:spPr>
          <a:xfrm>
            <a:off x="9983629" y="522458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Monitoring Terbatas</a:t>
            </a:r>
            <a:endParaRPr lang="en-US" sz="2200" dirty="0"/>
          </a:p>
        </p:txBody>
      </p:sp>
      <p:sp>
        <p:nvSpPr>
          <p:cNvPr id="15" name="Text 9"/>
          <p:cNvSpPr/>
          <p:nvPr/>
        </p:nvSpPr>
        <p:spPr>
          <a:xfrm>
            <a:off x="9767054" y="5710714"/>
            <a:ext cx="4105037"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Pimpinan belum memiliki dashboard terpadu untuk monitoring </a:t>
            </a:r>
            <a:r>
              <a:rPr lang="en-US" sz="1700" dirty="0" err="1">
                <a:solidFill>
                  <a:srgbClr val="384653"/>
                </a:solidFill>
                <a:latin typeface="Montserrat" pitchFamily="34" charset="0"/>
                <a:ea typeface="Montserrat" pitchFamily="34" charset="-122"/>
                <a:cs typeface="Montserrat" pitchFamily="34" charset="-120"/>
              </a:rPr>
              <a:t>informasi</a:t>
            </a:r>
            <a:r>
              <a:rPr lang="en-US" sz="1700" dirty="0">
                <a:solidFill>
                  <a:srgbClr val="384653"/>
                </a:solidFill>
                <a:latin typeface="Montserrat" pitchFamily="34" charset="0"/>
                <a:ea typeface="Montserrat" pitchFamily="34" charset="-122"/>
                <a:cs typeface="Montserrat" pitchFamily="34" charset="-120"/>
              </a:rPr>
              <a:t> </a:t>
            </a:r>
            <a:r>
              <a:rPr lang="en-US" sz="1700" dirty="0" err="1">
                <a:solidFill>
                  <a:srgbClr val="384653"/>
                </a:solidFill>
                <a:latin typeface="Montserrat" pitchFamily="34" charset="0"/>
                <a:ea typeface="Montserrat" pitchFamily="34" charset="-122"/>
                <a:cs typeface="Montserrat" pitchFamily="34" charset="-120"/>
              </a:rPr>
              <a:t>berbasis</a:t>
            </a:r>
            <a:r>
              <a:rPr lang="en-US" sz="1700" dirty="0">
                <a:solidFill>
                  <a:srgbClr val="384653"/>
                </a:solidFill>
                <a:latin typeface="Montserrat" pitchFamily="34" charset="0"/>
                <a:ea typeface="Montserrat" pitchFamily="34" charset="-122"/>
                <a:cs typeface="Montserrat" pitchFamily="34" charset="-120"/>
              </a:rPr>
              <a:t> data.</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180892" y="961073"/>
            <a:ext cx="7354729" cy="652701"/>
          </a:xfrm>
          <a:prstGeom prst="rect">
            <a:avLst/>
          </a:prstGeom>
          <a:noFill/>
          <a:ln/>
        </p:spPr>
        <p:txBody>
          <a:bodyPr wrap="none" lIns="0" tIns="0" rIns="0" bIns="0" rtlCol="0" anchor="t"/>
          <a:lstStyle/>
          <a:p>
            <a:pPr marL="0" indent="0" algn="l">
              <a:lnSpc>
                <a:spcPts val="5100"/>
              </a:lnSpc>
              <a:buNone/>
            </a:pPr>
            <a:r>
              <a:rPr lang="en-US" sz="4100" b="1" dirty="0">
                <a:solidFill>
                  <a:srgbClr val="2E3C4E"/>
                </a:solidFill>
                <a:latin typeface="Barlow Bold" pitchFamily="34" charset="0"/>
                <a:ea typeface="Barlow Bold" pitchFamily="34" charset="-122"/>
                <a:cs typeface="Barlow Bold" pitchFamily="34" charset="-120"/>
              </a:rPr>
              <a:t>Tujuan </a:t>
            </a:r>
            <a:r>
              <a:rPr lang="en-US" sz="4100" b="1" dirty="0" err="1">
                <a:solidFill>
                  <a:srgbClr val="2E3C4E"/>
                </a:solidFill>
                <a:latin typeface="Barlow Bold" pitchFamily="34" charset="0"/>
                <a:ea typeface="Barlow Bold" pitchFamily="34" charset="-122"/>
                <a:cs typeface="Barlow Bold" pitchFamily="34" charset="-120"/>
              </a:rPr>
              <a:t>Pengembangan</a:t>
            </a:r>
            <a:r>
              <a:rPr lang="en-US" sz="4100" b="1" dirty="0">
                <a:solidFill>
                  <a:srgbClr val="2E3C4E"/>
                </a:solidFill>
                <a:latin typeface="Barlow Bold" pitchFamily="34" charset="0"/>
                <a:ea typeface="Barlow Bold" pitchFamily="34" charset="-122"/>
                <a:cs typeface="Barlow Bold" pitchFamily="34" charset="-120"/>
              </a:rPr>
              <a:t> SISTEM</a:t>
            </a:r>
            <a:endParaRPr lang="en-US" sz="4100" dirty="0"/>
          </a:p>
        </p:txBody>
      </p:sp>
      <p:sp>
        <p:nvSpPr>
          <p:cNvPr id="4" name="Shape 1"/>
          <p:cNvSpPr/>
          <p:nvPr/>
        </p:nvSpPr>
        <p:spPr>
          <a:xfrm>
            <a:off x="6180892" y="1911310"/>
            <a:ext cx="793671" cy="1190506"/>
          </a:xfrm>
          <a:prstGeom prst="roundRect">
            <a:avLst>
              <a:gd name="adj" fmla="val 360025"/>
            </a:avLst>
          </a:prstGeom>
          <a:solidFill>
            <a:srgbClr val="D4E9F7"/>
          </a:solidFill>
          <a:ln w="7620">
            <a:solidFill>
              <a:srgbClr val="BACFDD"/>
            </a:solidFill>
            <a:prstDash val="solid"/>
          </a:ln>
        </p:spPr>
      </p:sp>
      <p:sp>
        <p:nvSpPr>
          <p:cNvPr id="5" name="Text 2"/>
          <p:cNvSpPr/>
          <p:nvPr/>
        </p:nvSpPr>
        <p:spPr>
          <a:xfrm>
            <a:off x="6428899" y="2320528"/>
            <a:ext cx="297537" cy="371951"/>
          </a:xfrm>
          <a:prstGeom prst="rect">
            <a:avLst/>
          </a:prstGeom>
          <a:noFill/>
          <a:ln/>
        </p:spPr>
        <p:txBody>
          <a:bodyPr wrap="none" lIns="0" tIns="0" rIns="0" bIns="0" rtlCol="0" anchor="t"/>
          <a:lstStyle/>
          <a:p>
            <a:pPr marL="0" indent="0" algn="l">
              <a:lnSpc>
                <a:spcPts val="2300"/>
              </a:lnSpc>
              <a:buNone/>
            </a:pPr>
            <a:r>
              <a:rPr lang="en-US" sz="2300" b="1" dirty="0">
                <a:solidFill>
                  <a:srgbClr val="384653"/>
                </a:solidFill>
                <a:latin typeface="Barlow Bold" pitchFamily="34" charset="0"/>
                <a:ea typeface="Barlow Bold" pitchFamily="34" charset="-122"/>
                <a:cs typeface="Barlow Bold" pitchFamily="34" charset="-120"/>
              </a:rPr>
              <a:t>1</a:t>
            </a:r>
            <a:endParaRPr lang="en-US" sz="2300" dirty="0"/>
          </a:p>
        </p:txBody>
      </p:sp>
      <p:sp>
        <p:nvSpPr>
          <p:cNvPr id="6" name="Text 3"/>
          <p:cNvSpPr/>
          <p:nvPr/>
        </p:nvSpPr>
        <p:spPr>
          <a:xfrm>
            <a:off x="7172920" y="2109668"/>
            <a:ext cx="2610922" cy="326350"/>
          </a:xfrm>
          <a:prstGeom prst="rect">
            <a:avLst/>
          </a:prstGeom>
          <a:noFill/>
          <a:ln/>
        </p:spPr>
        <p:txBody>
          <a:bodyPr wrap="none" lIns="0" tIns="0" rIns="0" bIns="0" rtlCol="0" anchor="t"/>
          <a:lstStyle/>
          <a:p>
            <a:pPr marL="0" indent="0" algn="l">
              <a:lnSpc>
                <a:spcPts val="2550"/>
              </a:lnSpc>
              <a:buNone/>
            </a:pPr>
            <a:r>
              <a:rPr lang="en-US" sz="2050" b="1" dirty="0">
                <a:solidFill>
                  <a:srgbClr val="384653"/>
                </a:solidFill>
                <a:latin typeface="Barlow Bold" pitchFamily="34" charset="0"/>
                <a:ea typeface="Barlow Bold" pitchFamily="34" charset="-122"/>
                <a:cs typeface="Barlow Bold" pitchFamily="34" charset="-120"/>
              </a:rPr>
              <a:t>Data Terpusat</a:t>
            </a:r>
            <a:endParaRPr lang="en-US" sz="2050" dirty="0"/>
          </a:p>
        </p:txBody>
      </p:sp>
      <p:sp>
        <p:nvSpPr>
          <p:cNvPr id="7" name="Text 4"/>
          <p:cNvSpPr/>
          <p:nvPr/>
        </p:nvSpPr>
        <p:spPr>
          <a:xfrm>
            <a:off x="7172920" y="2554962"/>
            <a:ext cx="6762988" cy="317540"/>
          </a:xfrm>
          <a:prstGeom prst="rect">
            <a:avLst/>
          </a:prstGeom>
          <a:noFill/>
          <a:ln/>
        </p:spPr>
        <p:txBody>
          <a:bodyPr wrap="non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Memusatkan dan menstandardisasi data pegawai.</a:t>
            </a:r>
            <a:endParaRPr lang="en-US" sz="1550" dirty="0"/>
          </a:p>
        </p:txBody>
      </p:sp>
      <p:sp>
        <p:nvSpPr>
          <p:cNvPr id="8" name="Shape 5"/>
          <p:cNvSpPr/>
          <p:nvPr/>
        </p:nvSpPr>
        <p:spPr>
          <a:xfrm>
            <a:off x="6180892" y="3300174"/>
            <a:ext cx="793671" cy="1190506"/>
          </a:xfrm>
          <a:prstGeom prst="roundRect">
            <a:avLst>
              <a:gd name="adj" fmla="val 360025"/>
            </a:avLst>
          </a:prstGeom>
          <a:solidFill>
            <a:srgbClr val="D4E9F7"/>
          </a:solidFill>
          <a:ln w="7620">
            <a:solidFill>
              <a:srgbClr val="BACFDD"/>
            </a:solidFill>
            <a:prstDash val="solid"/>
          </a:ln>
        </p:spPr>
      </p:sp>
      <p:sp>
        <p:nvSpPr>
          <p:cNvPr id="9" name="Text 6"/>
          <p:cNvSpPr/>
          <p:nvPr/>
        </p:nvSpPr>
        <p:spPr>
          <a:xfrm>
            <a:off x="6428899" y="3709392"/>
            <a:ext cx="297537" cy="371951"/>
          </a:xfrm>
          <a:prstGeom prst="rect">
            <a:avLst/>
          </a:prstGeom>
          <a:noFill/>
          <a:ln/>
        </p:spPr>
        <p:txBody>
          <a:bodyPr wrap="none" lIns="0" tIns="0" rIns="0" bIns="0" rtlCol="0" anchor="t"/>
          <a:lstStyle/>
          <a:p>
            <a:pPr marL="0" indent="0" algn="l">
              <a:lnSpc>
                <a:spcPts val="2300"/>
              </a:lnSpc>
              <a:buNone/>
            </a:pPr>
            <a:r>
              <a:rPr lang="en-US" sz="2300" b="1" dirty="0">
                <a:solidFill>
                  <a:srgbClr val="384653"/>
                </a:solidFill>
                <a:latin typeface="Barlow Bold" pitchFamily="34" charset="0"/>
                <a:ea typeface="Barlow Bold" pitchFamily="34" charset="-122"/>
                <a:cs typeface="Barlow Bold" pitchFamily="34" charset="-120"/>
              </a:rPr>
              <a:t>2</a:t>
            </a:r>
            <a:endParaRPr lang="en-US" sz="2300" dirty="0"/>
          </a:p>
        </p:txBody>
      </p:sp>
      <p:sp>
        <p:nvSpPr>
          <p:cNvPr id="10" name="Text 7"/>
          <p:cNvSpPr/>
          <p:nvPr/>
        </p:nvSpPr>
        <p:spPr>
          <a:xfrm>
            <a:off x="7172920" y="3498533"/>
            <a:ext cx="2610922" cy="326350"/>
          </a:xfrm>
          <a:prstGeom prst="rect">
            <a:avLst/>
          </a:prstGeom>
          <a:noFill/>
          <a:ln/>
        </p:spPr>
        <p:txBody>
          <a:bodyPr wrap="none" lIns="0" tIns="0" rIns="0" bIns="0" rtlCol="0" anchor="t"/>
          <a:lstStyle/>
          <a:p>
            <a:pPr marL="0" indent="0" algn="l">
              <a:lnSpc>
                <a:spcPts val="2550"/>
              </a:lnSpc>
              <a:buNone/>
            </a:pPr>
            <a:r>
              <a:rPr lang="en-US" sz="2050" b="1" dirty="0">
                <a:solidFill>
                  <a:srgbClr val="384653"/>
                </a:solidFill>
                <a:latin typeface="Barlow Bold" pitchFamily="34" charset="0"/>
                <a:ea typeface="Barlow Bold" pitchFamily="34" charset="-122"/>
                <a:cs typeface="Barlow Bold" pitchFamily="34" charset="-120"/>
              </a:rPr>
              <a:t>Layanan Terintegrasi</a:t>
            </a:r>
            <a:endParaRPr lang="en-US" sz="2050" dirty="0"/>
          </a:p>
        </p:txBody>
      </p:sp>
      <p:sp>
        <p:nvSpPr>
          <p:cNvPr id="11" name="Text 8"/>
          <p:cNvSpPr/>
          <p:nvPr/>
        </p:nvSpPr>
        <p:spPr>
          <a:xfrm>
            <a:off x="7172920" y="3943826"/>
            <a:ext cx="6762988" cy="317540"/>
          </a:xfrm>
          <a:prstGeom prst="rect">
            <a:avLst/>
          </a:prstGeom>
          <a:noFill/>
          <a:ln/>
        </p:spPr>
        <p:txBody>
          <a:bodyPr wrap="non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Mengintegrasikan seluruh layanan kepegawaian.</a:t>
            </a:r>
            <a:endParaRPr lang="en-US" sz="1550" dirty="0"/>
          </a:p>
        </p:txBody>
      </p:sp>
      <p:sp>
        <p:nvSpPr>
          <p:cNvPr id="12" name="Shape 9"/>
          <p:cNvSpPr/>
          <p:nvPr/>
        </p:nvSpPr>
        <p:spPr>
          <a:xfrm>
            <a:off x="6180892" y="4689038"/>
            <a:ext cx="793671" cy="1190506"/>
          </a:xfrm>
          <a:prstGeom prst="roundRect">
            <a:avLst>
              <a:gd name="adj" fmla="val 360025"/>
            </a:avLst>
          </a:prstGeom>
          <a:solidFill>
            <a:srgbClr val="D4E9F7"/>
          </a:solidFill>
          <a:ln w="7620">
            <a:solidFill>
              <a:srgbClr val="BACFDD"/>
            </a:solidFill>
            <a:prstDash val="solid"/>
          </a:ln>
        </p:spPr>
      </p:sp>
      <p:sp>
        <p:nvSpPr>
          <p:cNvPr id="13" name="Text 10"/>
          <p:cNvSpPr/>
          <p:nvPr/>
        </p:nvSpPr>
        <p:spPr>
          <a:xfrm>
            <a:off x="6428899" y="5098256"/>
            <a:ext cx="297537" cy="371951"/>
          </a:xfrm>
          <a:prstGeom prst="rect">
            <a:avLst/>
          </a:prstGeom>
          <a:noFill/>
          <a:ln/>
        </p:spPr>
        <p:txBody>
          <a:bodyPr wrap="none" lIns="0" tIns="0" rIns="0" bIns="0" rtlCol="0" anchor="t"/>
          <a:lstStyle/>
          <a:p>
            <a:pPr marL="0" indent="0" algn="l">
              <a:lnSpc>
                <a:spcPts val="2300"/>
              </a:lnSpc>
              <a:buNone/>
            </a:pPr>
            <a:r>
              <a:rPr lang="en-US" sz="2300" b="1" dirty="0">
                <a:solidFill>
                  <a:srgbClr val="384653"/>
                </a:solidFill>
                <a:latin typeface="Barlow Bold" pitchFamily="34" charset="0"/>
                <a:ea typeface="Barlow Bold" pitchFamily="34" charset="-122"/>
                <a:cs typeface="Barlow Bold" pitchFamily="34" charset="-120"/>
              </a:rPr>
              <a:t>3</a:t>
            </a:r>
            <a:endParaRPr lang="en-US" sz="2300" dirty="0"/>
          </a:p>
        </p:txBody>
      </p:sp>
      <p:sp>
        <p:nvSpPr>
          <p:cNvPr id="14" name="Text 11"/>
          <p:cNvSpPr/>
          <p:nvPr/>
        </p:nvSpPr>
        <p:spPr>
          <a:xfrm>
            <a:off x="7172920" y="4887397"/>
            <a:ext cx="2610922" cy="326350"/>
          </a:xfrm>
          <a:prstGeom prst="rect">
            <a:avLst/>
          </a:prstGeom>
          <a:noFill/>
          <a:ln/>
        </p:spPr>
        <p:txBody>
          <a:bodyPr wrap="none" lIns="0" tIns="0" rIns="0" bIns="0" rtlCol="0" anchor="t"/>
          <a:lstStyle/>
          <a:p>
            <a:pPr marL="0" indent="0" algn="l">
              <a:lnSpc>
                <a:spcPts val="2550"/>
              </a:lnSpc>
              <a:buNone/>
            </a:pPr>
            <a:r>
              <a:rPr lang="en-US" sz="2050" b="1" dirty="0">
                <a:solidFill>
                  <a:srgbClr val="384653"/>
                </a:solidFill>
                <a:latin typeface="Barlow Bold" pitchFamily="34" charset="0"/>
                <a:ea typeface="Barlow Bold" pitchFamily="34" charset="-122"/>
                <a:cs typeface="Barlow Bold" pitchFamily="34" charset="-120"/>
              </a:rPr>
              <a:t>Transparansi</a:t>
            </a:r>
            <a:endParaRPr lang="en-US" sz="2050" dirty="0"/>
          </a:p>
        </p:txBody>
      </p:sp>
      <p:sp>
        <p:nvSpPr>
          <p:cNvPr id="15" name="Text 12"/>
          <p:cNvSpPr/>
          <p:nvPr/>
        </p:nvSpPr>
        <p:spPr>
          <a:xfrm>
            <a:off x="7172920" y="5332690"/>
            <a:ext cx="6762988" cy="317540"/>
          </a:xfrm>
          <a:prstGeom prst="rect">
            <a:avLst/>
          </a:prstGeom>
          <a:noFill/>
          <a:ln/>
        </p:spPr>
        <p:txBody>
          <a:bodyPr wrap="non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Meningkatkan transparansi dan akuntabilitas pengelolaan SDM.</a:t>
            </a:r>
            <a:endParaRPr lang="en-US" sz="1550" dirty="0"/>
          </a:p>
        </p:txBody>
      </p:sp>
      <p:sp>
        <p:nvSpPr>
          <p:cNvPr id="16" name="Shape 13"/>
          <p:cNvSpPr/>
          <p:nvPr/>
        </p:nvSpPr>
        <p:spPr>
          <a:xfrm>
            <a:off x="6180892" y="6077903"/>
            <a:ext cx="793671" cy="1190506"/>
          </a:xfrm>
          <a:prstGeom prst="roundRect">
            <a:avLst>
              <a:gd name="adj" fmla="val 360025"/>
            </a:avLst>
          </a:prstGeom>
          <a:solidFill>
            <a:srgbClr val="D4E9F7"/>
          </a:solidFill>
          <a:ln w="7620">
            <a:solidFill>
              <a:srgbClr val="BACFDD"/>
            </a:solidFill>
            <a:prstDash val="solid"/>
          </a:ln>
        </p:spPr>
      </p:sp>
      <p:sp>
        <p:nvSpPr>
          <p:cNvPr id="17" name="Text 14"/>
          <p:cNvSpPr/>
          <p:nvPr/>
        </p:nvSpPr>
        <p:spPr>
          <a:xfrm>
            <a:off x="6428899" y="6487120"/>
            <a:ext cx="297537" cy="371951"/>
          </a:xfrm>
          <a:prstGeom prst="rect">
            <a:avLst/>
          </a:prstGeom>
          <a:noFill/>
          <a:ln/>
        </p:spPr>
        <p:txBody>
          <a:bodyPr wrap="none" lIns="0" tIns="0" rIns="0" bIns="0" rtlCol="0" anchor="t"/>
          <a:lstStyle/>
          <a:p>
            <a:pPr marL="0" indent="0" algn="l">
              <a:lnSpc>
                <a:spcPts val="2300"/>
              </a:lnSpc>
              <a:buNone/>
            </a:pPr>
            <a:r>
              <a:rPr lang="en-US" sz="2300" b="1" dirty="0">
                <a:solidFill>
                  <a:srgbClr val="384653"/>
                </a:solidFill>
                <a:latin typeface="Barlow Bold" pitchFamily="34" charset="0"/>
                <a:ea typeface="Barlow Bold" pitchFamily="34" charset="-122"/>
                <a:cs typeface="Barlow Bold" pitchFamily="34" charset="-120"/>
              </a:rPr>
              <a:t>4</a:t>
            </a:r>
            <a:endParaRPr lang="en-US" sz="2300" dirty="0"/>
          </a:p>
        </p:txBody>
      </p:sp>
      <p:sp>
        <p:nvSpPr>
          <p:cNvPr id="18" name="Text 15"/>
          <p:cNvSpPr/>
          <p:nvPr/>
        </p:nvSpPr>
        <p:spPr>
          <a:xfrm>
            <a:off x="7172920" y="6276261"/>
            <a:ext cx="2610922" cy="326350"/>
          </a:xfrm>
          <a:prstGeom prst="rect">
            <a:avLst/>
          </a:prstGeom>
          <a:noFill/>
          <a:ln/>
        </p:spPr>
        <p:txBody>
          <a:bodyPr wrap="none" lIns="0" tIns="0" rIns="0" bIns="0" rtlCol="0" anchor="t"/>
          <a:lstStyle/>
          <a:p>
            <a:pPr marL="0" indent="0" algn="l">
              <a:lnSpc>
                <a:spcPts val="2550"/>
              </a:lnSpc>
              <a:buNone/>
            </a:pPr>
            <a:r>
              <a:rPr lang="en-US" sz="2050" b="1" dirty="0">
                <a:solidFill>
                  <a:srgbClr val="384653"/>
                </a:solidFill>
                <a:latin typeface="Barlow Bold" pitchFamily="34" charset="0"/>
                <a:ea typeface="Barlow Bold" pitchFamily="34" charset="-122"/>
                <a:cs typeface="Barlow Bold" pitchFamily="34" charset="-120"/>
              </a:rPr>
              <a:t>Dukungan Keputusan</a:t>
            </a:r>
            <a:endParaRPr lang="en-US" sz="2050" dirty="0"/>
          </a:p>
        </p:txBody>
      </p:sp>
      <p:sp>
        <p:nvSpPr>
          <p:cNvPr id="19" name="Text 16"/>
          <p:cNvSpPr/>
          <p:nvPr/>
        </p:nvSpPr>
        <p:spPr>
          <a:xfrm>
            <a:off x="7172920" y="6721554"/>
            <a:ext cx="6762988" cy="317540"/>
          </a:xfrm>
          <a:prstGeom prst="rect">
            <a:avLst/>
          </a:prstGeom>
          <a:noFill/>
          <a:ln/>
        </p:spPr>
        <p:txBody>
          <a:bodyPr wrap="non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Menyediakan data akurat untuk </a:t>
            </a:r>
            <a:r>
              <a:rPr lang="en-US" sz="1550" dirty="0" err="1">
                <a:solidFill>
                  <a:srgbClr val="384653"/>
                </a:solidFill>
                <a:latin typeface="Montserrat" pitchFamily="34" charset="0"/>
                <a:ea typeface="Montserrat" pitchFamily="34" charset="-122"/>
                <a:cs typeface="Montserrat" pitchFamily="34" charset="-120"/>
              </a:rPr>
              <a:t>pengambilan</a:t>
            </a:r>
            <a:r>
              <a:rPr lang="en-US" sz="1550" dirty="0">
                <a:solidFill>
                  <a:srgbClr val="384653"/>
                </a:solidFill>
                <a:latin typeface="Montserrat" pitchFamily="34" charset="0"/>
                <a:ea typeface="Montserrat" pitchFamily="34" charset="-122"/>
                <a:cs typeface="Montserrat" pitchFamily="34" charset="-120"/>
              </a:rPr>
              <a:t> </a:t>
            </a:r>
            <a:r>
              <a:rPr lang="en-US" sz="1550" dirty="0" err="1">
                <a:solidFill>
                  <a:srgbClr val="384653"/>
                </a:solidFill>
                <a:latin typeface="Montserrat" pitchFamily="34" charset="0"/>
                <a:ea typeface="Montserrat" pitchFamily="34" charset="-122"/>
                <a:cs typeface="Montserrat" pitchFamily="34" charset="-120"/>
              </a:rPr>
              <a:t>keputusan</a:t>
            </a:r>
            <a:r>
              <a:rPr lang="en-US" sz="1550" dirty="0">
                <a:solidFill>
                  <a:srgbClr val="384653"/>
                </a:solidFill>
                <a:latin typeface="Montserrat" pitchFamily="34" charset="0"/>
                <a:ea typeface="Montserrat" pitchFamily="34" charset="-122"/>
                <a:cs typeface="Montserrat" pitchFamily="34" charset="-120"/>
              </a:rPr>
              <a: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1029"/>
          </a:xfrm>
          <a:prstGeom prst="rect">
            <a:avLst/>
          </a:prstGeom>
        </p:spPr>
      </p:pic>
      <p:sp>
        <p:nvSpPr>
          <p:cNvPr id="3" name="Text 0"/>
          <p:cNvSpPr/>
          <p:nvPr/>
        </p:nvSpPr>
        <p:spPr>
          <a:xfrm>
            <a:off x="6029444" y="426601"/>
            <a:ext cx="4881682" cy="510421"/>
          </a:xfrm>
          <a:prstGeom prst="rect">
            <a:avLst/>
          </a:prstGeom>
          <a:noFill/>
          <a:ln/>
        </p:spPr>
        <p:txBody>
          <a:bodyPr wrap="none" lIns="0" tIns="0" rIns="0" bIns="0" rtlCol="0" anchor="t"/>
          <a:lstStyle/>
          <a:p>
            <a:pPr marL="0" indent="0" algn="l">
              <a:lnSpc>
                <a:spcPts val="4000"/>
              </a:lnSpc>
              <a:buNone/>
            </a:pPr>
            <a:r>
              <a:rPr lang="en-US" sz="4000" b="1" dirty="0">
                <a:solidFill>
                  <a:srgbClr val="2E3C4E"/>
                </a:solidFill>
                <a:latin typeface="Barlow Bold" pitchFamily="34" charset="0"/>
                <a:ea typeface="Barlow Bold" pitchFamily="34" charset="-122"/>
                <a:cs typeface="Barlow Bold" pitchFamily="34" charset="-120"/>
              </a:rPr>
              <a:t>Manfaat Strategis SIKEPEG</a:t>
            </a:r>
            <a:endParaRPr lang="en-US" sz="4000" dirty="0"/>
          </a:p>
        </p:txBody>
      </p:sp>
      <p:sp>
        <p:nvSpPr>
          <p:cNvPr id="4" name="Shape 1"/>
          <p:cNvSpPr/>
          <p:nvPr/>
        </p:nvSpPr>
        <p:spPr>
          <a:xfrm>
            <a:off x="6029444" y="1169670"/>
            <a:ext cx="8057912" cy="1542336"/>
          </a:xfrm>
          <a:prstGeom prst="roundRect">
            <a:avLst>
              <a:gd name="adj" fmla="val 15091"/>
            </a:avLst>
          </a:prstGeom>
          <a:solidFill>
            <a:srgbClr val="D4E9F7"/>
          </a:solidFill>
          <a:ln w="7620">
            <a:solidFill>
              <a:srgbClr val="BACFDD"/>
            </a:solidFill>
            <a:prstDash val="solid"/>
          </a:ln>
        </p:spPr>
      </p:sp>
      <p:pic>
        <p:nvPicPr>
          <p:cNvPr id="5" name="Image 1" descr="preencoded.png"/>
          <p:cNvPicPr>
            <a:picLocks noChangeAspect="1"/>
          </p:cNvPicPr>
          <p:nvPr/>
        </p:nvPicPr>
        <p:blipFill>
          <a:blip r:embed="rId4"/>
          <a:stretch>
            <a:fillRect/>
          </a:stretch>
        </p:blipFill>
        <p:spPr>
          <a:xfrm>
            <a:off x="6192203" y="1332428"/>
            <a:ext cx="465415" cy="465415"/>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0195" y="1460421"/>
            <a:ext cx="209431" cy="209431"/>
          </a:xfrm>
          <a:prstGeom prst="rect">
            <a:avLst/>
          </a:prstGeom>
        </p:spPr>
      </p:pic>
      <p:sp>
        <p:nvSpPr>
          <p:cNvPr id="7" name="Text 2"/>
          <p:cNvSpPr/>
          <p:nvPr/>
        </p:nvSpPr>
        <p:spPr>
          <a:xfrm>
            <a:off x="6926342" y="1458736"/>
            <a:ext cx="2041565" cy="255151"/>
          </a:xfrm>
          <a:prstGeom prst="rect">
            <a:avLst/>
          </a:prstGeom>
          <a:noFill/>
          <a:ln/>
        </p:spPr>
        <p:txBody>
          <a:bodyPr wrap="none" lIns="0" tIns="0" rIns="0" bIns="0" rtlCol="0" anchor="t"/>
          <a:lstStyle/>
          <a:p>
            <a:pPr marL="0" indent="0" algn="l">
              <a:lnSpc>
                <a:spcPts val="2000"/>
              </a:lnSpc>
              <a:buNone/>
            </a:pPr>
            <a:r>
              <a:rPr lang="en-US" sz="2000" b="1" dirty="0">
                <a:solidFill>
                  <a:srgbClr val="384653"/>
                </a:solidFill>
                <a:latin typeface="Barlow Bold" pitchFamily="34" charset="0"/>
                <a:ea typeface="Barlow Bold" pitchFamily="34" charset="-122"/>
                <a:cs typeface="Barlow Bold" pitchFamily="34" charset="-120"/>
              </a:rPr>
              <a:t>Efisiensi Data</a:t>
            </a:r>
            <a:endParaRPr lang="en-US" sz="2000" dirty="0"/>
          </a:p>
        </p:txBody>
      </p:sp>
      <p:sp>
        <p:nvSpPr>
          <p:cNvPr id="8" name="Text 3"/>
          <p:cNvSpPr/>
          <p:nvPr/>
        </p:nvSpPr>
        <p:spPr>
          <a:xfrm>
            <a:off x="6192203" y="2068473"/>
            <a:ext cx="7732395" cy="248126"/>
          </a:xfrm>
          <a:prstGeom prst="rect">
            <a:avLst/>
          </a:prstGeom>
          <a:noFill/>
          <a:ln/>
        </p:spPr>
        <p:txBody>
          <a:bodyPr wrap="none" lIns="0" tIns="0" rIns="0" bIns="0" rtlCol="0" anchor="t"/>
          <a:lstStyle/>
          <a:p>
            <a:pPr marL="0" indent="0" algn="l">
              <a:lnSpc>
                <a:spcPts val="1950"/>
              </a:lnSpc>
              <a:buNone/>
            </a:pPr>
            <a:r>
              <a:rPr lang="en-US" sz="1600" dirty="0">
                <a:solidFill>
                  <a:srgbClr val="384653"/>
                </a:solidFill>
                <a:latin typeface="Montserrat" pitchFamily="34" charset="0"/>
                <a:ea typeface="Montserrat" pitchFamily="34" charset="-122"/>
                <a:cs typeface="Montserrat" pitchFamily="34" charset="-120"/>
              </a:rPr>
              <a:t>Meningkatkan efisiensi pengelolaan dan pembaruan data kepegawaian.</a:t>
            </a:r>
            <a:endParaRPr lang="en-US" sz="1600" dirty="0"/>
          </a:p>
        </p:txBody>
      </p:sp>
      <p:sp>
        <p:nvSpPr>
          <p:cNvPr id="9" name="Shape 4"/>
          <p:cNvSpPr/>
          <p:nvPr/>
        </p:nvSpPr>
        <p:spPr>
          <a:xfrm>
            <a:off x="6029444" y="2867144"/>
            <a:ext cx="8057912" cy="1542336"/>
          </a:xfrm>
          <a:prstGeom prst="roundRect">
            <a:avLst>
              <a:gd name="adj" fmla="val 15091"/>
            </a:avLst>
          </a:prstGeom>
          <a:solidFill>
            <a:srgbClr val="D4E9F7"/>
          </a:solidFill>
          <a:ln w="7620">
            <a:solidFill>
              <a:srgbClr val="BACFDD"/>
            </a:solidFill>
            <a:prstDash val="solid"/>
          </a:ln>
        </p:spPr>
      </p:sp>
      <p:pic>
        <p:nvPicPr>
          <p:cNvPr id="10" name="Image 3" descr="preencoded.png"/>
          <p:cNvPicPr>
            <a:picLocks noChangeAspect="1"/>
          </p:cNvPicPr>
          <p:nvPr/>
        </p:nvPicPr>
        <p:blipFill>
          <a:blip r:embed="rId7"/>
          <a:stretch>
            <a:fillRect/>
          </a:stretch>
        </p:blipFill>
        <p:spPr>
          <a:xfrm>
            <a:off x="6192203" y="3029902"/>
            <a:ext cx="465415" cy="465415"/>
          </a:xfrm>
          <a:prstGeom prst="rect">
            <a:avLst/>
          </a:prstGeom>
        </p:spPr>
      </p:pic>
      <p:pic>
        <p:nvPicPr>
          <p:cNvPr id="11" name="Image 4" descr="preencoded.png"/>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6320195" y="3157895"/>
            <a:ext cx="209431" cy="209431"/>
          </a:xfrm>
          <a:prstGeom prst="rect">
            <a:avLst/>
          </a:prstGeom>
        </p:spPr>
      </p:pic>
      <p:sp>
        <p:nvSpPr>
          <p:cNvPr id="12" name="Text 5"/>
          <p:cNvSpPr/>
          <p:nvPr/>
        </p:nvSpPr>
        <p:spPr>
          <a:xfrm>
            <a:off x="6820377" y="3135033"/>
            <a:ext cx="2041565" cy="255151"/>
          </a:xfrm>
          <a:prstGeom prst="rect">
            <a:avLst/>
          </a:prstGeom>
          <a:noFill/>
          <a:ln/>
        </p:spPr>
        <p:txBody>
          <a:bodyPr wrap="none" lIns="0" tIns="0" rIns="0" bIns="0" rtlCol="0" anchor="t"/>
          <a:lstStyle/>
          <a:p>
            <a:pPr marL="0" indent="0" algn="l">
              <a:lnSpc>
                <a:spcPts val="2000"/>
              </a:lnSpc>
              <a:buNone/>
            </a:pPr>
            <a:r>
              <a:rPr lang="en-US" sz="2000" b="1" dirty="0">
                <a:solidFill>
                  <a:srgbClr val="384653"/>
                </a:solidFill>
                <a:latin typeface="Barlow Bold" pitchFamily="34" charset="0"/>
                <a:ea typeface="Barlow Bold" pitchFamily="34" charset="-122"/>
                <a:cs typeface="Barlow Bold" pitchFamily="34" charset="-120"/>
              </a:rPr>
              <a:t>Keamanan Akses</a:t>
            </a:r>
            <a:endParaRPr lang="en-US" sz="2000" dirty="0"/>
          </a:p>
        </p:txBody>
      </p:sp>
      <p:sp>
        <p:nvSpPr>
          <p:cNvPr id="13" name="Text 6"/>
          <p:cNvSpPr/>
          <p:nvPr/>
        </p:nvSpPr>
        <p:spPr>
          <a:xfrm>
            <a:off x="6192203" y="3811144"/>
            <a:ext cx="7732395" cy="248126"/>
          </a:xfrm>
          <a:prstGeom prst="rect">
            <a:avLst/>
          </a:prstGeom>
          <a:noFill/>
          <a:ln/>
        </p:spPr>
        <p:txBody>
          <a:bodyPr wrap="none" lIns="0" tIns="0" rIns="0" bIns="0" rtlCol="0" anchor="t"/>
          <a:lstStyle/>
          <a:p>
            <a:pPr marL="0" indent="0" algn="l">
              <a:lnSpc>
                <a:spcPts val="1950"/>
              </a:lnSpc>
              <a:buNone/>
            </a:pPr>
            <a:r>
              <a:rPr lang="en-US" sz="1600" dirty="0">
                <a:solidFill>
                  <a:srgbClr val="384653"/>
                </a:solidFill>
                <a:latin typeface="Montserrat" pitchFamily="34" charset="0"/>
                <a:ea typeface="Montserrat" pitchFamily="34" charset="-122"/>
                <a:cs typeface="Montserrat" pitchFamily="34" charset="-120"/>
              </a:rPr>
              <a:t>Memastikan keamanan data dengan hak akses berbasis kewenangan.</a:t>
            </a:r>
            <a:endParaRPr lang="en-US" sz="1600" dirty="0"/>
          </a:p>
        </p:txBody>
      </p:sp>
      <p:sp>
        <p:nvSpPr>
          <p:cNvPr id="14" name="Shape 7"/>
          <p:cNvSpPr/>
          <p:nvPr/>
        </p:nvSpPr>
        <p:spPr>
          <a:xfrm>
            <a:off x="6029444" y="4564618"/>
            <a:ext cx="8057912" cy="1542336"/>
          </a:xfrm>
          <a:prstGeom prst="roundRect">
            <a:avLst>
              <a:gd name="adj" fmla="val 15091"/>
            </a:avLst>
          </a:prstGeom>
          <a:solidFill>
            <a:srgbClr val="D4E9F7"/>
          </a:solidFill>
          <a:ln w="7620">
            <a:solidFill>
              <a:srgbClr val="BACFDD"/>
            </a:solidFill>
            <a:prstDash val="solid"/>
          </a:ln>
        </p:spPr>
      </p:sp>
      <p:pic>
        <p:nvPicPr>
          <p:cNvPr id="15" name="Image 5" descr="preencoded.png"/>
          <p:cNvPicPr>
            <a:picLocks noChangeAspect="1"/>
          </p:cNvPicPr>
          <p:nvPr/>
        </p:nvPicPr>
        <p:blipFill>
          <a:blip r:embed="rId9"/>
          <a:stretch>
            <a:fillRect/>
          </a:stretch>
        </p:blipFill>
        <p:spPr>
          <a:xfrm>
            <a:off x="6192203" y="4727377"/>
            <a:ext cx="465415" cy="465415"/>
          </a:xfrm>
          <a:prstGeom prst="rect">
            <a:avLst/>
          </a:prstGeom>
        </p:spPr>
      </p:pic>
      <p:pic>
        <p:nvPicPr>
          <p:cNvPr id="16" name="Image 6" descr="preencoded.png"/>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6320195" y="4855369"/>
            <a:ext cx="209431" cy="209431"/>
          </a:xfrm>
          <a:prstGeom prst="rect">
            <a:avLst/>
          </a:prstGeom>
        </p:spPr>
      </p:pic>
      <p:sp>
        <p:nvSpPr>
          <p:cNvPr id="17" name="Text 8"/>
          <p:cNvSpPr/>
          <p:nvPr/>
        </p:nvSpPr>
        <p:spPr>
          <a:xfrm>
            <a:off x="6772766" y="4842582"/>
            <a:ext cx="2041565" cy="255151"/>
          </a:xfrm>
          <a:prstGeom prst="rect">
            <a:avLst/>
          </a:prstGeom>
          <a:noFill/>
          <a:ln/>
        </p:spPr>
        <p:txBody>
          <a:bodyPr wrap="none" lIns="0" tIns="0" rIns="0" bIns="0" rtlCol="0" anchor="t"/>
          <a:lstStyle/>
          <a:p>
            <a:pPr marL="0" indent="0" algn="l">
              <a:lnSpc>
                <a:spcPts val="2000"/>
              </a:lnSpc>
              <a:buNone/>
            </a:pPr>
            <a:r>
              <a:rPr lang="en-US" sz="2000" b="1" dirty="0">
                <a:solidFill>
                  <a:srgbClr val="384653"/>
                </a:solidFill>
                <a:latin typeface="Barlow Bold" pitchFamily="34" charset="0"/>
                <a:ea typeface="Barlow Bold" pitchFamily="34" charset="-122"/>
                <a:cs typeface="Barlow Bold" pitchFamily="34" charset="-120"/>
              </a:rPr>
              <a:t>Percepatan Layanan</a:t>
            </a:r>
            <a:endParaRPr lang="en-US" sz="2000" dirty="0"/>
          </a:p>
        </p:txBody>
      </p:sp>
      <p:sp>
        <p:nvSpPr>
          <p:cNvPr id="18" name="Text 9"/>
          <p:cNvSpPr/>
          <p:nvPr/>
        </p:nvSpPr>
        <p:spPr>
          <a:xfrm>
            <a:off x="6244202" y="5416868"/>
            <a:ext cx="7732395" cy="248126"/>
          </a:xfrm>
          <a:prstGeom prst="rect">
            <a:avLst/>
          </a:prstGeom>
          <a:noFill/>
          <a:ln/>
        </p:spPr>
        <p:txBody>
          <a:bodyPr wrap="none" lIns="0" tIns="0" rIns="0" bIns="0" rtlCol="0" anchor="t"/>
          <a:lstStyle/>
          <a:p>
            <a:pPr marL="0" indent="0" algn="l">
              <a:lnSpc>
                <a:spcPts val="1950"/>
              </a:lnSpc>
              <a:buNone/>
            </a:pPr>
            <a:r>
              <a:rPr lang="en-US" sz="1600" dirty="0">
                <a:solidFill>
                  <a:srgbClr val="384653"/>
                </a:solidFill>
                <a:latin typeface="Montserrat" pitchFamily="34" charset="0"/>
                <a:ea typeface="Montserrat" pitchFamily="34" charset="-122"/>
                <a:cs typeface="Montserrat" pitchFamily="34" charset="-120"/>
              </a:rPr>
              <a:t>Mempercepat proses layanan kepegawaian dan administrasi.</a:t>
            </a:r>
            <a:endParaRPr lang="en-US" sz="1600" dirty="0"/>
          </a:p>
        </p:txBody>
      </p:sp>
      <p:sp>
        <p:nvSpPr>
          <p:cNvPr id="19" name="Shape 10"/>
          <p:cNvSpPr/>
          <p:nvPr/>
        </p:nvSpPr>
        <p:spPr>
          <a:xfrm>
            <a:off x="6029444" y="6262092"/>
            <a:ext cx="8057912" cy="1542336"/>
          </a:xfrm>
          <a:prstGeom prst="roundRect">
            <a:avLst>
              <a:gd name="adj" fmla="val 15091"/>
            </a:avLst>
          </a:prstGeom>
          <a:solidFill>
            <a:srgbClr val="D4E9F7"/>
          </a:solidFill>
          <a:ln w="7620">
            <a:solidFill>
              <a:srgbClr val="BACFDD"/>
            </a:solidFill>
            <a:prstDash val="solid"/>
          </a:ln>
        </p:spPr>
      </p:sp>
      <p:pic>
        <p:nvPicPr>
          <p:cNvPr id="20" name="Image 7" descr="preencoded.png"/>
          <p:cNvPicPr>
            <a:picLocks noChangeAspect="1"/>
          </p:cNvPicPr>
          <p:nvPr/>
        </p:nvPicPr>
        <p:blipFill>
          <a:blip r:embed="rId11"/>
          <a:stretch>
            <a:fillRect/>
          </a:stretch>
        </p:blipFill>
        <p:spPr>
          <a:xfrm>
            <a:off x="6192203" y="6424851"/>
            <a:ext cx="465415" cy="465415"/>
          </a:xfrm>
          <a:prstGeom prst="rect">
            <a:avLst/>
          </a:prstGeom>
        </p:spPr>
      </p:pic>
      <p:pic>
        <p:nvPicPr>
          <p:cNvPr id="21" name="Image 8" descr="preencoded.png"/>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6320195" y="6552843"/>
            <a:ext cx="209431" cy="209431"/>
          </a:xfrm>
          <a:prstGeom prst="rect">
            <a:avLst/>
          </a:prstGeom>
        </p:spPr>
      </p:pic>
      <p:sp>
        <p:nvSpPr>
          <p:cNvPr id="22" name="Text 11"/>
          <p:cNvSpPr/>
          <p:nvPr/>
        </p:nvSpPr>
        <p:spPr>
          <a:xfrm>
            <a:off x="6720848" y="6572666"/>
            <a:ext cx="2041565" cy="255151"/>
          </a:xfrm>
          <a:prstGeom prst="rect">
            <a:avLst/>
          </a:prstGeom>
          <a:noFill/>
          <a:ln/>
        </p:spPr>
        <p:txBody>
          <a:bodyPr wrap="none" lIns="0" tIns="0" rIns="0" bIns="0" rtlCol="0" anchor="t"/>
          <a:lstStyle/>
          <a:p>
            <a:pPr marL="0" indent="0" algn="l">
              <a:lnSpc>
                <a:spcPts val="2000"/>
              </a:lnSpc>
              <a:buNone/>
            </a:pPr>
            <a:r>
              <a:rPr lang="en-US" sz="2000" b="1" dirty="0" err="1">
                <a:solidFill>
                  <a:srgbClr val="384653"/>
                </a:solidFill>
                <a:latin typeface="Barlow Bold" pitchFamily="34" charset="0"/>
                <a:ea typeface="Barlow Bold" pitchFamily="34" charset="-122"/>
                <a:cs typeface="Barlow Bold" pitchFamily="34" charset="-120"/>
              </a:rPr>
              <a:t>Transparansi</a:t>
            </a:r>
            <a:r>
              <a:rPr lang="en-US" sz="2000" b="1" dirty="0">
                <a:solidFill>
                  <a:srgbClr val="384653"/>
                </a:solidFill>
                <a:latin typeface="Barlow Bold" pitchFamily="34" charset="0"/>
                <a:ea typeface="Barlow Bold" pitchFamily="34" charset="-122"/>
                <a:cs typeface="Barlow Bold" pitchFamily="34" charset="-120"/>
              </a:rPr>
              <a:t> dan </a:t>
            </a:r>
            <a:r>
              <a:rPr lang="en-US" sz="2000" b="1" dirty="0" err="1">
                <a:solidFill>
                  <a:srgbClr val="384653"/>
                </a:solidFill>
                <a:latin typeface="Barlow Bold" pitchFamily="34" charset="0"/>
                <a:ea typeface="Barlow Bold" pitchFamily="34" charset="-122"/>
                <a:cs typeface="Barlow Bold" pitchFamily="34" charset="-120"/>
              </a:rPr>
              <a:t>Transformasi</a:t>
            </a:r>
            <a:r>
              <a:rPr lang="en-US" sz="2000" b="1" dirty="0">
                <a:solidFill>
                  <a:srgbClr val="384653"/>
                </a:solidFill>
                <a:latin typeface="Barlow Bold" pitchFamily="34" charset="0"/>
                <a:ea typeface="Barlow Bold" pitchFamily="34" charset="-122"/>
                <a:cs typeface="Barlow Bold" pitchFamily="34" charset="-120"/>
              </a:rPr>
              <a:t> Digital</a:t>
            </a:r>
            <a:endParaRPr lang="en-US" sz="2000" dirty="0"/>
          </a:p>
        </p:txBody>
      </p:sp>
      <p:sp>
        <p:nvSpPr>
          <p:cNvPr id="23" name="Text 12"/>
          <p:cNvSpPr/>
          <p:nvPr/>
        </p:nvSpPr>
        <p:spPr>
          <a:xfrm>
            <a:off x="6192203" y="7223284"/>
            <a:ext cx="7732395" cy="248126"/>
          </a:xfrm>
          <a:prstGeom prst="rect">
            <a:avLst/>
          </a:prstGeom>
          <a:noFill/>
          <a:ln/>
        </p:spPr>
        <p:txBody>
          <a:bodyPr wrap="none" lIns="0" tIns="0" rIns="0" bIns="0" rtlCol="0" anchor="t"/>
          <a:lstStyle/>
          <a:p>
            <a:pPr marL="0" indent="0" algn="l">
              <a:lnSpc>
                <a:spcPts val="1950"/>
              </a:lnSpc>
              <a:buNone/>
            </a:pPr>
            <a:r>
              <a:rPr lang="en-US" sz="1600" dirty="0" err="1">
                <a:solidFill>
                  <a:srgbClr val="384653"/>
                </a:solidFill>
                <a:latin typeface="Montserrat" pitchFamily="34" charset="0"/>
                <a:ea typeface="Montserrat" pitchFamily="34" charset="-122"/>
                <a:cs typeface="Montserrat" pitchFamily="34" charset="-120"/>
              </a:rPr>
              <a:t>Mendukung</a:t>
            </a:r>
            <a:r>
              <a:rPr lang="en-US" sz="1600" dirty="0">
                <a:solidFill>
                  <a:srgbClr val="384653"/>
                </a:solidFill>
                <a:latin typeface="Montserrat" pitchFamily="34" charset="0"/>
                <a:ea typeface="Montserrat" pitchFamily="34" charset="-122"/>
                <a:cs typeface="Montserrat" pitchFamily="34" charset="-120"/>
              </a:rPr>
              <a:t> </a:t>
            </a:r>
            <a:r>
              <a:rPr lang="en-US" sz="1600" dirty="0" err="1">
                <a:solidFill>
                  <a:srgbClr val="384653"/>
                </a:solidFill>
                <a:latin typeface="Montserrat" pitchFamily="34" charset="0"/>
                <a:ea typeface="Montserrat" pitchFamily="34" charset="-122"/>
                <a:cs typeface="Montserrat" pitchFamily="34" charset="-120"/>
              </a:rPr>
              <a:t>keterbukaan</a:t>
            </a:r>
            <a:r>
              <a:rPr lang="en-US" sz="1600" dirty="0">
                <a:solidFill>
                  <a:srgbClr val="384653"/>
                </a:solidFill>
                <a:latin typeface="Montserrat" pitchFamily="34" charset="0"/>
                <a:ea typeface="Montserrat" pitchFamily="34" charset="-122"/>
                <a:cs typeface="Montserrat" pitchFamily="34" charset="-120"/>
              </a:rPr>
              <a:t> data dan </a:t>
            </a:r>
            <a:r>
              <a:rPr lang="en-US" sz="1600" dirty="0" err="1">
                <a:solidFill>
                  <a:srgbClr val="384653"/>
                </a:solidFill>
                <a:latin typeface="Montserrat" pitchFamily="34" charset="0"/>
                <a:ea typeface="Montserrat" pitchFamily="34" charset="-122"/>
                <a:cs typeface="Montserrat" pitchFamily="34" charset="-120"/>
              </a:rPr>
              <a:t>upaya</a:t>
            </a:r>
            <a:r>
              <a:rPr lang="en-US" sz="1600" dirty="0">
                <a:solidFill>
                  <a:srgbClr val="384653"/>
                </a:solidFill>
                <a:latin typeface="Montserrat" pitchFamily="34" charset="0"/>
                <a:ea typeface="Montserrat" pitchFamily="34" charset="-122"/>
                <a:cs typeface="Montserrat" pitchFamily="34" charset="-120"/>
              </a:rPr>
              <a:t> transformasi digital di bidang SDM.</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888087"/>
            <a:ext cx="6625471"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Gambaran </a:t>
            </a:r>
            <a:r>
              <a:rPr lang="en-US" sz="4450" b="1" dirty="0" err="1">
                <a:solidFill>
                  <a:srgbClr val="2E3C4E"/>
                </a:solidFill>
                <a:latin typeface="Barlow Bold" pitchFamily="34" charset="0"/>
                <a:ea typeface="Barlow Bold" pitchFamily="34" charset="-122"/>
                <a:cs typeface="Barlow Bold" pitchFamily="34" charset="-120"/>
              </a:rPr>
              <a:t>Umum</a:t>
            </a:r>
            <a:r>
              <a:rPr lang="en-US" sz="4450" b="1" dirty="0">
                <a:solidFill>
                  <a:srgbClr val="2E3C4E"/>
                </a:solidFill>
                <a:latin typeface="Barlow Bold" pitchFamily="34" charset="0"/>
                <a:ea typeface="Barlow Bold" pitchFamily="34" charset="-122"/>
                <a:cs typeface="Barlow Bold" pitchFamily="34" charset="-120"/>
              </a:rPr>
              <a:t> SISTEM</a:t>
            </a:r>
            <a:endParaRPr lang="en-US" sz="4450" dirty="0"/>
          </a:p>
        </p:txBody>
      </p:sp>
      <p:sp>
        <p:nvSpPr>
          <p:cNvPr id="3" name="Text 1"/>
          <p:cNvSpPr/>
          <p:nvPr/>
        </p:nvSpPr>
        <p:spPr>
          <a:xfrm>
            <a:off x="242649" y="2101631"/>
            <a:ext cx="7656790" cy="1040130"/>
          </a:xfrm>
          <a:prstGeom prst="rect">
            <a:avLst/>
          </a:prstGeom>
          <a:noFill/>
          <a:ln/>
        </p:spPr>
        <p:txBody>
          <a:bodyPr wrap="square" lIns="0" tIns="0" rIns="0" bIns="0" rtlCol="0" anchor="t"/>
          <a:lstStyle/>
          <a:p>
            <a:pPr marL="0" indent="0" algn="l">
              <a:lnSpc>
                <a:spcPts val="2700"/>
              </a:lnSpc>
              <a:buNone/>
            </a:pPr>
            <a:r>
              <a:rPr lang="en-US" sz="2000" dirty="0">
                <a:solidFill>
                  <a:srgbClr val="384653"/>
                </a:solidFill>
                <a:latin typeface="Montserrat" pitchFamily="34" charset="0"/>
                <a:ea typeface="Montserrat" pitchFamily="34" charset="-122"/>
                <a:cs typeface="Montserrat" pitchFamily="34" charset="-120"/>
              </a:rPr>
              <a:t>SISTEM </a:t>
            </a:r>
            <a:r>
              <a:rPr lang="en-US" sz="2000" dirty="0" err="1">
                <a:solidFill>
                  <a:srgbClr val="384653"/>
                </a:solidFill>
                <a:latin typeface="Montserrat" pitchFamily="34" charset="0"/>
                <a:ea typeface="Montserrat" pitchFamily="34" charset="-122"/>
                <a:cs typeface="Montserrat" pitchFamily="34" charset="-120"/>
              </a:rPr>
              <a:t>ini</a:t>
            </a:r>
            <a:r>
              <a:rPr lang="en-US" sz="2000" dirty="0">
                <a:solidFill>
                  <a:srgbClr val="384653"/>
                </a:solidFill>
                <a:latin typeface="Montserrat" pitchFamily="34" charset="0"/>
                <a:ea typeface="Montserrat" pitchFamily="34" charset="-122"/>
                <a:cs typeface="Montserrat" pitchFamily="34" charset="-120"/>
              </a:rPr>
              <a:t> adalah aplikasi berbasis web yang dirancang untuk mendigitalkan dan mengintegrasikan seluruh aspek pengelolaan data dan layanan kepegawaian di lingkungan Dinas Kesehatan.</a:t>
            </a:r>
            <a:endParaRPr lang="en-US" sz="2000" dirty="0"/>
          </a:p>
        </p:txBody>
      </p:sp>
      <p:sp>
        <p:nvSpPr>
          <p:cNvPr id="4" name="Text 2"/>
          <p:cNvSpPr/>
          <p:nvPr/>
        </p:nvSpPr>
        <p:spPr>
          <a:xfrm>
            <a:off x="758309" y="3642598"/>
            <a:ext cx="7656790" cy="346710"/>
          </a:xfrm>
          <a:prstGeom prst="rect">
            <a:avLst/>
          </a:prstGeom>
          <a:noFill/>
          <a:ln/>
        </p:spPr>
        <p:txBody>
          <a:bodyPr wrap="none" lIns="0" tIns="0" rIns="0" bIns="0" rtlCol="0" anchor="t"/>
          <a:lstStyle/>
          <a:p>
            <a:pPr marL="342900" indent="-342900" algn="l">
              <a:lnSpc>
                <a:spcPts val="2700"/>
              </a:lnSpc>
              <a:buSzPct val="100000"/>
              <a:buChar char="•"/>
            </a:pPr>
            <a:r>
              <a:rPr lang="en-US" sz="2000" dirty="0">
                <a:solidFill>
                  <a:srgbClr val="384653"/>
                </a:solidFill>
                <a:latin typeface="Montserrat" pitchFamily="34" charset="0"/>
                <a:ea typeface="Montserrat" pitchFamily="34" charset="-122"/>
                <a:cs typeface="Montserrat" pitchFamily="34" charset="-120"/>
              </a:rPr>
              <a:t>Aplikasi berbasis web, mudah diakses dari mana saja.</a:t>
            </a:r>
            <a:endParaRPr lang="en-US" sz="2000" dirty="0"/>
          </a:p>
        </p:txBody>
      </p:sp>
      <p:sp>
        <p:nvSpPr>
          <p:cNvPr id="5" name="Text 3"/>
          <p:cNvSpPr/>
          <p:nvPr/>
        </p:nvSpPr>
        <p:spPr>
          <a:xfrm>
            <a:off x="758309" y="4240293"/>
            <a:ext cx="7656790" cy="346710"/>
          </a:xfrm>
          <a:prstGeom prst="rect">
            <a:avLst/>
          </a:prstGeom>
          <a:noFill/>
          <a:ln/>
        </p:spPr>
        <p:txBody>
          <a:bodyPr wrap="none" lIns="0" tIns="0" rIns="0" bIns="0" rtlCol="0" anchor="t"/>
          <a:lstStyle/>
          <a:p>
            <a:pPr marL="342900" indent="-342900" algn="l">
              <a:lnSpc>
                <a:spcPts val="2700"/>
              </a:lnSpc>
              <a:buSzPct val="100000"/>
              <a:buChar char="•"/>
            </a:pPr>
            <a:r>
              <a:rPr lang="en-US" sz="2000" dirty="0">
                <a:solidFill>
                  <a:srgbClr val="384653"/>
                </a:solidFill>
                <a:latin typeface="Montserrat" pitchFamily="34" charset="0"/>
                <a:ea typeface="Montserrat" pitchFamily="34" charset="-122"/>
                <a:cs typeface="Montserrat" pitchFamily="34" charset="-120"/>
              </a:rPr>
              <a:t>Digunakan oleh UKPD, Wilayah, dan Dinas Kesehatan.</a:t>
            </a:r>
            <a:endParaRPr lang="en-US" sz="2000" dirty="0"/>
          </a:p>
        </p:txBody>
      </p:sp>
      <p:sp>
        <p:nvSpPr>
          <p:cNvPr id="6" name="Text 4"/>
          <p:cNvSpPr/>
          <p:nvPr/>
        </p:nvSpPr>
        <p:spPr>
          <a:xfrm>
            <a:off x="658303" y="4893945"/>
            <a:ext cx="7656790" cy="693420"/>
          </a:xfrm>
          <a:prstGeom prst="rect">
            <a:avLst/>
          </a:prstGeom>
          <a:noFill/>
          <a:ln/>
        </p:spPr>
        <p:txBody>
          <a:bodyPr wrap="square" lIns="0" tIns="0" rIns="0" bIns="0" rtlCol="0" anchor="t"/>
          <a:lstStyle/>
          <a:p>
            <a:pPr marL="342900" indent="-342900" algn="l">
              <a:lnSpc>
                <a:spcPts val="2700"/>
              </a:lnSpc>
              <a:buSzPct val="100000"/>
              <a:buChar char="•"/>
            </a:pPr>
            <a:r>
              <a:rPr lang="en-US" sz="2000" dirty="0">
                <a:solidFill>
                  <a:srgbClr val="384653"/>
                </a:solidFill>
                <a:latin typeface="Montserrat" pitchFamily="34" charset="0"/>
                <a:ea typeface="Montserrat" pitchFamily="34" charset="-122"/>
                <a:cs typeface="Montserrat" pitchFamily="34" charset="-120"/>
              </a:rPr>
              <a:t>Mengintegrasikan </a:t>
            </a:r>
            <a:r>
              <a:rPr lang="en-US" sz="2000" b="1" dirty="0">
                <a:solidFill>
                  <a:srgbClr val="384653"/>
                </a:solidFill>
                <a:latin typeface="Montserrat" pitchFamily="34" charset="0"/>
                <a:ea typeface="Montserrat" pitchFamily="34" charset="-122"/>
                <a:cs typeface="Montserrat" pitchFamily="34" charset="-120"/>
              </a:rPr>
              <a:t>data pegawai dan </a:t>
            </a:r>
            <a:r>
              <a:rPr lang="en-US" sz="2000" b="1" dirty="0" err="1">
                <a:solidFill>
                  <a:srgbClr val="384653"/>
                </a:solidFill>
                <a:latin typeface="Montserrat" pitchFamily="34" charset="0"/>
                <a:ea typeface="Montserrat" pitchFamily="34" charset="-122"/>
                <a:cs typeface="Montserrat" pitchFamily="34" charset="-120"/>
              </a:rPr>
              <a:t>layanan</a:t>
            </a:r>
            <a:r>
              <a:rPr lang="en-US" sz="2000" b="1" dirty="0">
                <a:solidFill>
                  <a:srgbClr val="384653"/>
                </a:solidFill>
                <a:latin typeface="Montserrat" pitchFamily="34" charset="0"/>
                <a:ea typeface="Montserrat" pitchFamily="34" charset="-122"/>
                <a:cs typeface="Montserrat" pitchFamily="34" charset="-120"/>
              </a:rPr>
              <a:t> </a:t>
            </a:r>
            <a:r>
              <a:rPr lang="en-US" sz="2000" b="1" dirty="0" err="1">
                <a:solidFill>
                  <a:srgbClr val="384653"/>
                </a:solidFill>
                <a:latin typeface="Montserrat" pitchFamily="34" charset="0"/>
                <a:ea typeface="Montserrat" pitchFamily="34" charset="-122"/>
                <a:cs typeface="Montserrat" pitchFamily="34" charset="-120"/>
              </a:rPr>
              <a:t>Kepegawaian</a:t>
            </a:r>
            <a:r>
              <a:rPr lang="en-US" sz="2000" b="1" dirty="0">
                <a:solidFill>
                  <a:srgbClr val="384653"/>
                </a:solidFill>
                <a:latin typeface="Montserrat" pitchFamily="34" charset="0"/>
                <a:ea typeface="Montserrat" pitchFamily="34" charset="-122"/>
                <a:cs typeface="Montserrat" pitchFamily="34" charset="-120"/>
              </a:rPr>
              <a:t> </a:t>
            </a:r>
            <a:r>
              <a:rPr lang="en-US" sz="2000" dirty="0">
                <a:solidFill>
                  <a:srgbClr val="384653"/>
                </a:solidFill>
                <a:latin typeface="Montserrat" pitchFamily="34" charset="0"/>
                <a:ea typeface="Montserrat" pitchFamily="34" charset="-122"/>
                <a:cs typeface="Montserrat" pitchFamily="34" charset="-120"/>
              </a:rPr>
              <a:t>dalam satu platform.</a:t>
            </a:r>
            <a:endParaRPr lang="en-US" sz="2000" dirty="0"/>
          </a:p>
        </p:txBody>
      </p:sp>
      <p:pic>
        <p:nvPicPr>
          <p:cNvPr id="7" name="Image 0"/>
          <p:cNvPicPr>
            <a:picLocks noChangeAspect="1"/>
          </p:cNvPicPr>
          <p:nvPr/>
        </p:nvPicPr>
        <p:blipFill rotWithShape="1">
          <a:blip r:embed="rId3"/>
          <a:srcRect l="7638" r="23713"/>
          <a:stretch/>
        </p:blipFill>
        <p:spPr>
          <a:xfrm>
            <a:off x="8215086" y="395446"/>
            <a:ext cx="6226628" cy="7112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847487"/>
            <a:ext cx="9934099"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Peran Pengguna dalam Sistem SIKEPEG</a:t>
            </a:r>
            <a:endParaRPr lang="en-US" sz="4450" dirty="0"/>
          </a:p>
        </p:txBody>
      </p:sp>
      <p:sp>
        <p:nvSpPr>
          <p:cNvPr id="3" name="Shape 1"/>
          <p:cNvSpPr/>
          <p:nvPr/>
        </p:nvSpPr>
        <p:spPr>
          <a:xfrm>
            <a:off x="758309" y="1993463"/>
            <a:ext cx="1639133" cy="1265992"/>
          </a:xfrm>
          <a:prstGeom prst="roundRect">
            <a:avLst>
              <a:gd name="adj" fmla="val 25671"/>
            </a:avLst>
          </a:prstGeom>
          <a:solidFill>
            <a:srgbClr val="D4E9F7"/>
          </a:solidFill>
          <a:ln w="7620">
            <a:solidFill>
              <a:srgbClr val="BACFDD"/>
            </a:solidFill>
            <a:prstDash val="solid"/>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5535" y="2474000"/>
            <a:ext cx="304681" cy="304681"/>
          </a:xfrm>
          <a:prstGeom prst="rect">
            <a:avLst/>
          </a:prstGeom>
        </p:spPr>
      </p:pic>
      <p:sp>
        <p:nvSpPr>
          <p:cNvPr id="5" name="Text 2"/>
          <p:cNvSpPr/>
          <p:nvPr/>
        </p:nvSpPr>
        <p:spPr>
          <a:xfrm>
            <a:off x="2614017" y="221003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Superadmin</a:t>
            </a:r>
            <a:endParaRPr lang="en-US" sz="2200" dirty="0"/>
          </a:p>
        </p:txBody>
      </p:sp>
      <p:sp>
        <p:nvSpPr>
          <p:cNvPr id="6" name="Text 3"/>
          <p:cNvSpPr/>
          <p:nvPr/>
        </p:nvSpPr>
        <p:spPr>
          <a:xfrm>
            <a:off x="2614017" y="2696170"/>
            <a:ext cx="4650105"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Pengelola tertinggi dengan kontrol penuh.</a:t>
            </a:r>
            <a:endParaRPr lang="en-US" sz="1700" dirty="0"/>
          </a:p>
        </p:txBody>
      </p:sp>
      <p:sp>
        <p:nvSpPr>
          <p:cNvPr id="7" name="Shape 4"/>
          <p:cNvSpPr/>
          <p:nvPr/>
        </p:nvSpPr>
        <p:spPr>
          <a:xfrm>
            <a:off x="2505670" y="3244215"/>
            <a:ext cx="11258193" cy="15240"/>
          </a:xfrm>
          <a:prstGeom prst="roundRect">
            <a:avLst>
              <a:gd name="adj" fmla="val 2132502"/>
            </a:avLst>
          </a:prstGeom>
          <a:solidFill>
            <a:srgbClr val="BACFDD"/>
          </a:solidFill>
          <a:ln/>
        </p:spPr>
      </p:sp>
      <p:sp>
        <p:nvSpPr>
          <p:cNvPr id="8" name="Shape 5"/>
          <p:cNvSpPr/>
          <p:nvPr/>
        </p:nvSpPr>
        <p:spPr>
          <a:xfrm>
            <a:off x="758309" y="3367683"/>
            <a:ext cx="3278386" cy="1265992"/>
          </a:xfrm>
          <a:prstGeom prst="roundRect">
            <a:avLst>
              <a:gd name="adj" fmla="val 25671"/>
            </a:avLst>
          </a:prstGeom>
          <a:solidFill>
            <a:srgbClr val="D4E9F7"/>
          </a:solidFill>
          <a:ln w="7620">
            <a:solidFill>
              <a:srgbClr val="BACFDD"/>
            </a:solidFill>
            <a:prstDash val="solid"/>
          </a:ln>
        </p:spPr>
      </p:sp>
      <p:pic>
        <p:nvPicPr>
          <p:cNvPr id="9"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245162" y="3848219"/>
            <a:ext cx="304681" cy="304681"/>
          </a:xfrm>
          <a:prstGeom prst="rect">
            <a:avLst/>
          </a:prstGeom>
        </p:spPr>
      </p:pic>
      <p:sp>
        <p:nvSpPr>
          <p:cNvPr id="10" name="Text 6"/>
          <p:cNvSpPr/>
          <p:nvPr/>
        </p:nvSpPr>
        <p:spPr>
          <a:xfrm>
            <a:off x="4253270" y="358425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Admin </a:t>
            </a:r>
            <a:r>
              <a:rPr lang="en-US" sz="2200" b="1" dirty="0" err="1">
                <a:solidFill>
                  <a:srgbClr val="384653"/>
                </a:solidFill>
                <a:latin typeface="Barlow Bold" pitchFamily="34" charset="0"/>
                <a:ea typeface="Barlow Bold" pitchFamily="34" charset="-122"/>
                <a:cs typeface="Barlow Bold" pitchFamily="34" charset="-120"/>
              </a:rPr>
              <a:t>Sudinkes</a:t>
            </a:r>
            <a:r>
              <a:rPr lang="en-US" sz="2200" b="1" dirty="0">
                <a:solidFill>
                  <a:srgbClr val="384653"/>
                </a:solidFill>
                <a:latin typeface="Barlow Bold" pitchFamily="34" charset="0"/>
                <a:ea typeface="Barlow Bold" pitchFamily="34" charset="-122"/>
                <a:cs typeface="Barlow Bold" pitchFamily="34" charset="-120"/>
              </a:rPr>
              <a:t> Wilayah</a:t>
            </a:r>
            <a:endParaRPr lang="en-US" sz="2200" dirty="0"/>
          </a:p>
        </p:txBody>
      </p:sp>
      <p:sp>
        <p:nvSpPr>
          <p:cNvPr id="11" name="Text 7"/>
          <p:cNvSpPr/>
          <p:nvPr/>
        </p:nvSpPr>
        <p:spPr>
          <a:xfrm>
            <a:off x="4253270" y="4070390"/>
            <a:ext cx="5086945"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Mengelola data dan layanan di tingkat wilayah.</a:t>
            </a:r>
            <a:endParaRPr lang="en-US" sz="1700" dirty="0"/>
          </a:p>
        </p:txBody>
      </p:sp>
      <p:sp>
        <p:nvSpPr>
          <p:cNvPr id="12" name="Shape 8"/>
          <p:cNvSpPr/>
          <p:nvPr/>
        </p:nvSpPr>
        <p:spPr>
          <a:xfrm>
            <a:off x="4144923" y="4618434"/>
            <a:ext cx="9618940" cy="15240"/>
          </a:xfrm>
          <a:prstGeom prst="roundRect">
            <a:avLst>
              <a:gd name="adj" fmla="val 2132502"/>
            </a:avLst>
          </a:prstGeom>
          <a:solidFill>
            <a:srgbClr val="BACFDD"/>
          </a:solidFill>
          <a:ln/>
        </p:spPr>
      </p:sp>
      <p:sp>
        <p:nvSpPr>
          <p:cNvPr id="13" name="Shape 9"/>
          <p:cNvSpPr/>
          <p:nvPr/>
        </p:nvSpPr>
        <p:spPr>
          <a:xfrm>
            <a:off x="758309" y="4741902"/>
            <a:ext cx="4917638" cy="1265992"/>
          </a:xfrm>
          <a:prstGeom prst="roundRect">
            <a:avLst>
              <a:gd name="adj" fmla="val 25671"/>
            </a:avLst>
          </a:prstGeom>
          <a:solidFill>
            <a:srgbClr val="D4E9F7"/>
          </a:solidFill>
          <a:ln w="7620">
            <a:solidFill>
              <a:srgbClr val="BACFDD"/>
            </a:solidFill>
            <a:prstDash val="solid"/>
          </a:ln>
        </p:spPr>
      </p:sp>
      <p:pic>
        <p:nvPicPr>
          <p:cNvPr id="14"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3064788" y="5222438"/>
            <a:ext cx="304681" cy="304681"/>
          </a:xfrm>
          <a:prstGeom prst="rect">
            <a:avLst/>
          </a:prstGeom>
        </p:spPr>
      </p:pic>
      <p:sp>
        <p:nvSpPr>
          <p:cNvPr id="15" name="Text 10"/>
          <p:cNvSpPr/>
          <p:nvPr/>
        </p:nvSpPr>
        <p:spPr>
          <a:xfrm>
            <a:off x="5892522" y="495847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Admin UKPD</a:t>
            </a:r>
            <a:endParaRPr lang="en-US" sz="2200" dirty="0"/>
          </a:p>
        </p:txBody>
      </p:sp>
      <p:sp>
        <p:nvSpPr>
          <p:cNvPr id="16" name="Text 11"/>
          <p:cNvSpPr/>
          <p:nvPr/>
        </p:nvSpPr>
        <p:spPr>
          <a:xfrm>
            <a:off x="5892522" y="5444609"/>
            <a:ext cx="6384846"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Bertanggung jawab atas data di unit kerja masing-masing.</a:t>
            </a:r>
            <a:endParaRPr lang="en-US" sz="1700" dirty="0"/>
          </a:p>
        </p:txBody>
      </p:sp>
      <p:sp>
        <p:nvSpPr>
          <p:cNvPr id="17" name="Shape 12"/>
          <p:cNvSpPr/>
          <p:nvPr/>
        </p:nvSpPr>
        <p:spPr>
          <a:xfrm>
            <a:off x="5784175" y="5992654"/>
            <a:ext cx="7979688" cy="15240"/>
          </a:xfrm>
          <a:prstGeom prst="roundRect">
            <a:avLst>
              <a:gd name="adj" fmla="val 2132502"/>
            </a:avLst>
          </a:prstGeom>
          <a:solidFill>
            <a:srgbClr val="BACFDD"/>
          </a:solidFill>
          <a:ln/>
        </p:spPr>
      </p:sp>
      <p:sp>
        <p:nvSpPr>
          <p:cNvPr id="18" name="Shape 13"/>
          <p:cNvSpPr/>
          <p:nvPr/>
        </p:nvSpPr>
        <p:spPr>
          <a:xfrm>
            <a:off x="758309" y="6116122"/>
            <a:ext cx="6556891" cy="1265992"/>
          </a:xfrm>
          <a:prstGeom prst="roundRect">
            <a:avLst>
              <a:gd name="adj" fmla="val 25671"/>
            </a:avLst>
          </a:prstGeom>
          <a:solidFill>
            <a:srgbClr val="D4E9F7"/>
          </a:solidFill>
          <a:ln w="7620">
            <a:solidFill>
              <a:srgbClr val="BACFDD"/>
            </a:solidFill>
            <a:prstDash val="solid"/>
          </a:ln>
        </p:spPr>
      </p:sp>
      <p:pic>
        <p:nvPicPr>
          <p:cNvPr id="19"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3884414" y="6596658"/>
            <a:ext cx="304681" cy="304681"/>
          </a:xfrm>
          <a:prstGeom prst="rect">
            <a:avLst/>
          </a:prstGeom>
        </p:spPr>
      </p:pic>
      <p:sp>
        <p:nvSpPr>
          <p:cNvPr id="20" name="Text 14"/>
          <p:cNvSpPr/>
          <p:nvPr/>
        </p:nvSpPr>
        <p:spPr>
          <a:xfrm>
            <a:off x="7531775" y="633269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User Viewer</a:t>
            </a:r>
            <a:endParaRPr lang="en-US" sz="2200" dirty="0"/>
          </a:p>
        </p:txBody>
      </p:sp>
      <p:sp>
        <p:nvSpPr>
          <p:cNvPr id="21" name="Text 15"/>
          <p:cNvSpPr/>
          <p:nvPr/>
        </p:nvSpPr>
        <p:spPr>
          <a:xfrm>
            <a:off x="7531775" y="6818828"/>
            <a:ext cx="4066461"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Akses hanya untuk melihat informasi.</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6592"/>
          </a:xfrm>
          <a:prstGeom prst="rect">
            <a:avLst/>
          </a:prstGeom>
        </p:spPr>
      </p:pic>
      <p:sp>
        <p:nvSpPr>
          <p:cNvPr id="3" name="Text 0"/>
          <p:cNvSpPr/>
          <p:nvPr/>
        </p:nvSpPr>
        <p:spPr>
          <a:xfrm>
            <a:off x="601742" y="2754987"/>
            <a:ext cx="5802154" cy="565547"/>
          </a:xfrm>
          <a:prstGeom prst="rect">
            <a:avLst/>
          </a:prstGeom>
          <a:noFill/>
          <a:ln/>
        </p:spPr>
        <p:txBody>
          <a:bodyPr wrap="none" lIns="0" tIns="0" rIns="0" bIns="0" rtlCol="0" anchor="t"/>
          <a:lstStyle/>
          <a:p>
            <a:pPr marL="0" indent="0" algn="l">
              <a:lnSpc>
                <a:spcPts val="4450"/>
              </a:lnSpc>
              <a:buNone/>
            </a:pPr>
            <a:r>
              <a:rPr lang="en-US" sz="3550" b="1" dirty="0">
                <a:solidFill>
                  <a:srgbClr val="2E3C4E"/>
                </a:solidFill>
                <a:latin typeface="Barlow Bold" pitchFamily="34" charset="0"/>
                <a:ea typeface="Barlow Bold" pitchFamily="34" charset="-122"/>
                <a:cs typeface="Barlow Bold" pitchFamily="34" charset="-120"/>
              </a:rPr>
              <a:t>Modul-Modul Utama SIKEPEG</a:t>
            </a:r>
            <a:endParaRPr lang="en-US" sz="3550" dirty="0"/>
          </a:p>
        </p:txBody>
      </p:sp>
      <p:sp>
        <p:nvSpPr>
          <p:cNvPr id="4" name="Shape 1"/>
          <p:cNvSpPr/>
          <p:nvPr/>
        </p:nvSpPr>
        <p:spPr>
          <a:xfrm>
            <a:off x="601742" y="3578423"/>
            <a:ext cx="4361021" cy="1325523"/>
          </a:xfrm>
          <a:prstGeom prst="roundRect">
            <a:avLst>
              <a:gd name="adj" fmla="val 8278"/>
            </a:avLst>
          </a:prstGeom>
          <a:solidFill>
            <a:srgbClr val="FFFFFF"/>
          </a:solidFill>
          <a:ln w="22860">
            <a:solidFill>
              <a:srgbClr val="BACFDD"/>
            </a:solidFill>
            <a:prstDash val="solid"/>
          </a:ln>
        </p:spPr>
      </p:sp>
      <p:pic>
        <p:nvPicPr>
          <p:cNvPr id="5" name="Image 1" descr="preencoded.png"/>
          <p:cNvPicPr>
            <a:picLocks noChangeAspect="1"/>
          </p:cNvPicPr>
          <p:nvPr/>
        </p:nvPicPr>
        <p:blipFill>
          <a:blip r:embed="rId4"/>
          <a:stretch>
            <a:fillRect/>
          </a:stretch>
        </p:blipFill>
        <p:spPr>
          <a:xfrm>
            <a:off x="578882" y="3578423"/>
            <a:ext cx="91440" cy="1325523"/>
          </a:xfrm>
          <a:prstGeom prst="rect">
            <a:avLst/>
          </a:prstGeom>
        </p:spPr>
      </p:pic>
      <p:sp>
        <p:nvSpPr>
          <p:cNvPr id="6" name="Text 2"/>
          <p:cNvSpPr/>
          <p:nvPr/>
        </p:nvSpPr>
        <p:spPr>
          <a:xfrm>
            <a:off x="865108" y="3773210"/>
            <a:ext cx="2619018" cy="282773"/>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Login &amp; User Management</a:t>
            </a:r>
            <a:endParaRPr lang="en-US" sz="1750" dirty="0"/>
          </a:p>
        </p:txBody>
      </p:sp>
      <p:sp>
        <p:nvSpPr>
          <p:cNvPr id="7" name="Text 3"/>
          <p:cNvSpPr/>
          <p:nvPr/>
        </p:nvSpPr>
        <p:spPr>
          <a:xfrm>
            <a:off x="865108" y="4159091"/>
            <a:ext cx="3902869" cy="275034"/>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Pengelolaan akses dan akun pengguna.</a:t>
            </a:r>
            <a:endParaRPr lang="en-US" sz="1350" dirty="0"/>
          </a:p>
        </p:txBody>
      </p:sp>
      <p:sp>
        <p:nvSpPr>
          <p:cNvPr id="8" name="Shape 4"/>
          <p:cNvSpPr/>
          <p:nvPr/>
        </p:nvSpPr>
        <p:spPr>
          <a:xfrm>
            <a:off x="5134689" y="3578423"/>
            <a:ext cx="4361021" cy="1325523"/>
          </a:xfrm>
          <a:prstGeom prst="roundRect">
            <a:avLst>
              <a:gd name="adj" fmla="val 8278"/>
            </a:avLst>
          </a:prstGeom>
          <a:solidFill>
            <a:srgbClr val="FFFFFF"/>
          </a:solidFill>
          <a:ln w="22860">
            <a:solidFill>
              <a:srgbClr val="BACFDD"/>
            </a:solidFill>
            <a:prstDash val="solid"/>
          </a:ln>
        </p:spPr>
      </p:sp>
      <p:pic>
        <p:nvPicPr>
          <p:cNvPr id="9" name="Image 2" descr="preencoded.png"/>
          <p:cNvPicPr>
            <a:picLocks noChangeAspect="1"/>
          </p:cNvPicPr>
          <p:nvPr/>
        </p:nvPicPr>
        <p:blipFill>
          <a:blip r:embed="rId4"/>
          <a:stretch>
            <a:fillRect/>
          </a:stretch>
        </p:blipFill>
        <p:spPr>
          <a:xfrm>
            <a:off x="5111829" y="3578423"/>
            <a:ext cx="91440" cy="1325523"/>
          </a:xfrm>
          <a:prstGeom prst="rect">
            <a:avLst/>
          </a:prstGeom>
        </p:spPr>
      </p:pic>
      <p:sp>
        <p:nvSpPr>
          <p:cNvPr id="10" name="Text 5"/>
          <p:cNvSpPr/>
          <p:nvPr/>
        </p:nvSpPr>
        <p:spPr>
          <a:xfrm>
            <a:off x="5398056" y="3773210"/>
            <a:ext cx="2262307" cy="282773"/>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Dashboard &amp; Statistik</a:t>
            </a:r>
            <a:endParaRPr lang="en-US" sz="1750" dirty="0"/>
          </a:p>
        </p:txBody>
      </p:sp>
      <p:sp>
        <p:nvSpPr>
          <p:cNvPr id="11" name="Text 6"/>
          <p:cNvSpPr/>
          <p:nvPr/>
        </p:nvSpPr>
        <p:spPr>
          <a:xfrm>
            <a:off x="5398056" y="4159091"/>
            <a:ext cx="3902869" cy="275034"/>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Visualisasi data dan laporan kinerja SDM.</a:t>
            </a:r>
            <a:endParaRPr lang="en-US" sz="1350" dirty="0"/>
          </a:p>
        </p:txBody>
      </p:sp>
      <p:sp>
        <p:nvSpPr>
          <p:cNvPr id="12" name="Shape 7"/>
          <p:cNvSpPr/>
          <p:nvPr/>
        </p:nvSpPr>
        <p:spPr>
          <a:xfrm>
            <a:off x="9667637" y="3578423"/>
            <a:ext cx="4361021" cy="1325523"/>
          </a:xfrm>
          <a:prstGeom prst="roundRect">
            <a:avLst>
              <a:gd name="adj" fmla="val 8278"/>
            </a:avLst>
          </a:prstGeom>
          <a:solidFill>
            <a:srgbClr val="FFFFFF"/>
          </a:solidFill>
          <a:ln w="22860">
            <a:solidFill>
              <a:srgbClr val="BACFDD"/>
            </a:solidFill>
            <a:prstDash val="solid"/>
          </a:ln>
        </p:spPr>
      </p:sp>
      <p:pic>
        <p:nvPicPr>
          <p:cNvPr id="13" name="Image 3" descr="preencoded.png"/>
          <p:cNvPicPr>
            <a:picLocks noChangeAspect="1"/>
          </p:cNvPicPr>
          <p:nvPr/>
        </p:nvPicPr>
        <p:blipFill>
          <a:blip r:embed="rId4"/>
          <a:stretch>
            <a:fillRect/>
          </a:stretch>
        </p:blipFill>
        <p:spPr>
          <a:xfrm>
            <a:off x="9644777" y="3578423"/>
            <a:ext cx="91440" cy="1325523"/>
          </a:xfrm>
          <a:prstGeom prst="rect">
            <a:avLst/>
          </a:prstGeom>
        </p:spPr>
      </p:pic>
      <p:sp>
        <p:nvSpPr>
          <p:cNvPr id="14" name="Text 8"/>
          <p:cNvSpPr/>
          <p:nvPr/>
        </p:nvSpPr>
        <p:spPr>
          <a:xfrm>
            <a:off x="9931003" y="3773210"/>
            <a:ext cx="2262307" cy="282773"/>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Data Pegawai</a:t>
            </a:r>
            <a:endParaRPr lang="en-US" sz="1750" dirty="0"/>
          </a:p>
        </p:txBody>
      </p:sp>
      <p:sp>
        <p:nvSpPr>
          <p:cNvPr id="15" name="Text 9"/>
          <p:cNvSpPr/>
          <p:nvPr/>
        </p:nvSpPr>
        <p:spPr>
          <a:xfrm>
            <a:off x="9931003" y="4159091"/>
            <a:ext cx="3902869" cy="550069"/>
          </a:xfrm>
          <a:prstGeom prst="rect">
            <a:avLst/>
          </a:prstGeom>
          <a:noFill/>
          <a:ln/>
        </p:spPr>
        <p:txBody>
          <a:bodyPr wrap="squar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Pencatatan dan pembaruan data personal dan </a:t>
            </a:r>
            <a:r>
              <a:rPr lang="en-US" sz="1350" dirty="0" err="1">
                <a:solidFill>
                  <a:srgbClr val="384653"/>
                </a:solidFill>
                <a:latin typeface="Montserrat" pitchFamily="34" charset="0"/>
                <a:ea typeface="Montserrat" pitchFamily="34" charset="-122"/>
                <a:cs typeface="Montserrat" pitchFamily="34" charset="-120"/>
              </a:rPr>
              <a:t>kepegawaian</a:t>
            </a:r>
            <a:r>
              <a:rPr lang="en-US" sz="1350" dirty="0">
                <a:solidFill>
                  <a:srgbClr val="384653"/>
                </a:solidFill>
                <a:latin typeface="Montserrat" pitchFamily="34" charset="0"/>
                <a:ea typeface="Montserrat" pitchFamily="34" charset="-122"/>
                <a:cs typeface="Montserrat" pitchFamily="34" charset="-120"/>
              </a:rPr>
              <a:t> </a:t>
            </a:r>
            <a:r>
              <a:rPr lang="en-US" sz="1350" dirty="0" err="1">
                <a:solidFill>
                  <a:srgbClr val="384653"/>
                </a:solidFill>
                <a:latin typeface="Montserrat" pitchFamily="34" charset="0"/>
                <a:ea typeface="Montserrat" pitchFamily="34" charset="-122"/>
                <a:cs typeface="Montserrat" pitchFamily="34" charset="-120"/>
              </a:rPr>
              <a:t>khususnya</a:t>
            </a:r>
            <a:r>
              <a:rPr lang="en-US" sz="1350" dirty="0">
                <a:solidFill>
                  <a:srgbClr val="384653"/>
                </a:solidFill>
                <a:latin typeface="Montserrat" pitchFamily="34" charset="0"/>
                <a:ea typeface="Montserrat" pitchFamily="34" charset="-122"/>
                <a:cs typeface="Montserrat" pitchFamily="34" charset="-120"/>
              </a:rPr>
              <a:t> </a:t>
            </a:r>
            <a:r>
              <a:rPr lang="en-US" sz="1350" b="1" dirty="0">
                <a:solidFill>
                  <a:srgbClr val="384653"/>
                </a:solidFill>
                <a:latin typeface="Montserrat" pitchFamily="34" charset="0"/>
                <a:ea typeface="Montserrat" pitchFamily="34" charset="-122"/>
                <a:cs typeface="Montserrat" pitchFamily="34" charset="-120"/>
              </a:rPr>
              <a:t>Non ASN.</a:t>
            </a:r>
            <a:endParaRPr lang="en-US" sz="1350" b="1" dirty="0"/>
          </a:p>
        </p:txBody>
      </p:sp>
      <p:sp>
        <p:nvSpPr>
          <p:cNvPr id="16" name="Shape 10"/>
          <p:cNvSpPr/>
          <p:nvPr/>
        </p:nvSpPr>
        <p:spPr>
          <a:xfrm>
            <a:off x="601742" y="5075873"/>
            <a:ext cx="4361021" cy="1325523"/>
          </a:xfrm>
          <a:prstGeom prst="roundRect">
            <a:avLst>
              <a:gd name="adj" fmla="val 8278"/>
            </a:avLst>
          </a:prstGeom>
          <a:solidFill>
            <a:srgbClr val="FFFFFF"/>
          </a:solidFill>
          <a:ln w="22860">
            <a:solidFill>
              <a:srgbClr val="BACFDD"/>
            </a:solidFill>
            <a:prstDash val="solid"/>
          </a:ln>
        </p:spPr>
      </p:sp>
      <p:pic>
        <p:nvPicPr>
          <p:cNvPr id="17" name="Image 4" descr="preencoded.png"/>
          <p:cNvPicPr>
            <a:picLocks noChangeAspect="1"/>
          </p:cNvPicPr>
          <p:nvPr/>
        </p:nvPicPr>
        <p:blipFill>
          <a:blip r:embed="rId4"/>
          <a:stretch>
            <a:fillRect/>
          </a:stretch>
        </p:blipFill>
        <p:spPr>
          <a:xfrm>
            <a:off x="578882" y="5075873"/>
            <a:ext cx="91440" cy="1325523"/>
          </a:xfrm>
          <a:prstGeom prst="rect">
            <a:avLst/>
          </a:prstGeom>
        </p:spPr>
      </p:pic>
      <p:sp>
        <p:nvSpPr>
          <p:cNvPr id="18" name="Text 11"/>
          <p:cNvSpPr/>
          <p:nvPr/>
        </p:nvSpPr>
        <p:spPr>
          <a:xfrm>
            <a:off x="865108" y="5270659"/>
            <a:ext cx="2262307" cy="282773"/>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Usulan Mutasi</a:t>
            </a:r>
            <a:endParaRPr lang="en-US" sz="1750" dirty="0"/>
          </a:p>
        </p:txBody>
      </p:sp>
      <p:sp>
        <p:nvSpPr>
          <p:cNvPr id="19" name="Text 12"/>
          <p:cNvSpPr/>
          <p:nvPr/>
        </p:nvSpPr>
        <p:spPr>
          <a:xfrm>
            <a:off x="865108" y="5656540"/>
            <a:ext cx="3902869" cy="550069"/>
          </a:xfrm>
          <a:prstGeom prst="rect">
            <a:avLst/>
          </a:prstGeom>
          <a:noFill/>
          <a:ln/>
        </p:spPr>
        <p:txBody>
          <a:bodyPr wrap="squar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Proses pengajuan dan persetujuan </a:t>
            </a:r>
            <a:r>
              <a:rPr lang="en-US" sz="1350" b="1" dirty="0">
                <a:solidFill>
                  <a:srgbClr val="384653"/>
                </a:solidFill>
                <a:latin typeface="Montserrat" pitchFamily="34" charset="0"/>
                <a:ea typeface="Montserrat" pitchFamily="34" charset="-122"/>
                <a:cs typeface="Montserrat" pitchFamily="34" charset="-120"/>
              </a:rPr>
              <a:t>mutasi </a:t>
            </a:r>
            <a:r>
              <a:rPr lang="en-US" sz="1350" dirty="0">
                <a:solidFill>
                  <a:srgbClr val="384653"/>
                </a:solidFill>
                <a:latin typeface="Montserrat" pitchFamily="34" charset="0"/>
                <a:ea typeface="Montserrat" pitchFamily="34" charset="-122"/>
                <a:cs typeface="Montserrat" pitchFamily="34" charset="-120"/>
              </a:rPr>
              <a:t>pegawai.</a:t>
            </a:r>
            <a:endParaRPr lang="en-US" sz="1350" dirty="0"/>
          </a:p>
        </p:txBody>
      </p:sp>
      <p:sp>
        <p:nvSpPr>
          <p:cNvPr id="20" name="Shape 13"/>
          <p:cNvSpPr/>
          <p:nvPr/>
        </p:nvSpPr>
        <p:spPr>
          <a:xfrm>
            <a:off x="5134689" y="5075873"/>
            <a:ext cx="4361021" cy="1325523"/>
          </a:xfrm>
          <a:prstGeom prst="roundRect">
            <a:avLst>
              <a:gd name="adj" fmla="val 8278"/>
            </a:avLst>
          </a:prstGeom>
          <a:solidFill>
            <a:srgbClr val="FFFFFF"/>
          </a:solidFill>
          <a:ln w="22860">
            <a:solidFill>
              <a:srgbClr val="BACFDD"/>
            </a:solidFill>
            <a:prstDash val="solid"/>
          </a:ln>
        </p:spPr>
      </p:sp>
      <p:pic>
        <p:nvPicPr>
          <p:cNvPr id="21" name="Image 5" descr="preencoded.png"/>
          <p:cNvPicPr>
            <a:picLocks noChangeAspect="1"/>
          </p:cNvPicPr>
          <p:nvPr/>
        </p:nvPicPr>
        <p:blipFill>
          <a:blip r:embed="rId4"/>
          <a:stretch>
            <a:fillRect/>
          </a:stretch>
        </p:blipFill>
        <p:spPr>
          <a:xfrm>
            <a:off x="5111829" y="5075873"/>
            <a:ext cx="91440" cy="1325523"/>
          </a:xfrm>
          <a:prstGeom prst="rect">
            <a:avLst/>
          </a:prstGeom>
        </p:spPr>
      </p:pic>
      <p:sp>
        <p:nvSpPr>
          <p:cNvPr id="22" name="Text 14"/>
          <p:cNvSpPr/>
          <p:nvPr/>
        </p:nvSpPr>
        <p:spPr>
          <a:xfrm>
            <a:off x="5398056" y="5270659"/>
            <a:ext cx="2262307" cy="282773"/>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Jabatan Fungsional</a:t>
            </a:r>
            <a:endParaRPr lang="en-US" sz="1750" dirty="0"/>
          </a:p>
        </p:txBody>
      </p:sp>
      <p:sp>
        <p:nvSpPr>
          <p:cNvPr id="23" name="Text 15"/>
          <p:cNvSpPr/>
          <p:nvPr/>
        </p:nvSpPr>
        <p:spPr>
          <a:xfrm>
            <a:off x="5398056" y="5656540"/>
            <a:ext cx="3902869" cy="275034"/>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Manajemen </a:t>
            </a:r>
            <a:r>
              <a:rPr lang="en-US" sz="1350" b="1" dirty="0">
                <a:solidFill>
                  <a:srgbClr val="384653"/>
                </a:solidFill>
                <a:latin typeface="Montserrat" pitchFamily="34" charset="0"/>
                <a:ea typeface="Montserrat" pitchFamily="34" charset="-122"/>
                <a:cs typeface="Montserrat" pitchFamily="34" charset="-120"/>
              </a:rPr>
              <a:t>pemutusan jabatan fungsional</a:t>
            </a:r>
            <a:r>
              <a:rPr lang="en-US" sz="1350" dirty="0">
                <a:solidFill>
                  <a:srgbClr val="384653"/>
                </a:solidFill>
                <a:latin typeface="Montserrat" pitchFamily="34" charset="0"/>
                <a:ea typeface="Montserrat" pitchFamily="34" charset="-122"/>
                <a:cs typeface="Montserrat" pitchFamily="34" charset="-120"/>
              </a:rPr>
              <a:t>.</a:t>
            </a:r>
            <a:endParaRPr lang="en-US" sz="1350" dirty="0"/>
          </a:p>
        </p:txBody>
      </p:sp>
      <p:sp>
        <p:nvSpPr>
          <p:cNvPr id="24" name="Shape 16"/>
          <p:cNvSpPr/>
          <p:nvPr/>
        </p:nvSpPr>
        <p:spPr>
          <a:xfrm>
            <a:off x="9667637" y="5075873"/>
            <a:ext cx="4361021" cy="1325523"/>
          </a:xfrm>
          <a:prstGeom prst="roundRect">
            <a:avLst>
              <a:gd name="adj" fmla="val 8278"/>
            </a:avLst>
          </a:prstGeom>
          <a:solidFill>
            <a:srgbClr val="FFFFFF"/>
          </a:solidFill>
          <a:ln w="22860">
            <a:solidFill>
              <a:srgbClr val="BACFDD"/>
            </a:solidFill>
            <a:prstDash val="solid"/>
          </a:ln>
        </p:spPr>
      </p:sp>
      <p:pic>
        <p:nvPicPr>
          <p:cNvPr id="25" name="Image 6" descr="preencoded.png"/>
          <p:cNvPicPr>
            <a:picLocks noChangeAspect="1"/>
          </p:cNvPicPr>
          <p:nvPr/>
        </p:nvPicPr>
        <p:blipFill>
          <a:blip r:embed="rId4"/>
          <a:stretch>
            <a:fillRect/>
          </a:stretch>
        </p:blipFill>
        <p:spPr>
          <a:xfrm>
            <a:off x="9644777" y="5075873"/>
            <a:ext cx="91440" cy="1325523"/>
          </a:xfrm>
          <a:prstGeom prst="rect">
            <a:avLst/>
          </a:prstGeom>
        </p:spPr>
      </p:pic>
      <p:sp>
        <p:nvSpPr>
          <p:cNvPr id="26" name="Text 17"/>
          <p:cNvSpPr/>
          <p:nvPr/>
        </p:nvSpPr>
        <p:spPr>
          <a:xfrm>
            <a:off x="9931003" y="5270659"/>
            <a:ext cx="2338507" cy="282773"/>
          </a:xfrm>
          <a:prstGeom prst="rect">
            <a:avLst/>
          </a:prstGeom>
          <a:noFill/>
          <a:ln/>
        </p:spPr>
        <p:txBody>
          <a:bodyPr wrap="none" lIns="0" tIns="0" rIns="0" bIns="0" rtlCol="0" anchor="t"/>
          <a:lstStyle/>
          <a:p>
            <a:pPr marL="0" indent="0" algn="l">
              <a:lnSpc>
                <a:spcPts val="2200"/>
              </a:lnSpc>
              <a:buNone/>
            </a:pPr>
            <a:r>
              <a:rPr lang="en-US" sz="1750" b="1" dirty="0">
                <a:solidFill>
                  <a:srgbClr val="384653"/>
                </a:solidFill>
                <a:latin typeface="Barlow Bold" pitchFamily="34" charset="0"/>
                <a:ea typeface="Barlow Bold" pitchFamily="34" charset="-122"/>
                <a:cs typeface="Barlow Bold" pitchFamily="34" charset="-120"/>
              </a:rPr>
              <a:t>Bezetting Peta Jabatan</a:t>
            </a:r>
            <a:endParaRPr lang="en-US" sz="1750" dirty="0"/>
          </a:p>
        </p:txBody>
      </p:sp>
      <p:sp>
        <p:nvSpPr>
          <p:cNvPr id="27" name="Text 18"/>
          <p:cNvSpPr/>
          <p:nvPr/>
        </p:nvSpPr>
        <p:spPr>
          <a:xfrm>
            <a:off x="9931003" y="5656540"/>
            <a:ext cx="3902869" cy="550069"/>
          </a:xfrm>
          <a:prstGeom prst="rect">
            <a:avLst/>
          </a:prstGeom>
          <a:noFill/>
          <a:ln/>
        </p:spPr>
        <p:txBody>
          <a:bodyPr wrap="squar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Analisis kebutuhan dan </a:t>
            </a:r>
            <a:r>
              <a:rPr lang="en-US" sz="1350" dirty="0" err="1">
                <a:solidFill>
                  <a:srgbClr val="384653"/>
                </a:solidFill>
                <a:latin typeface="Montserrat" pitchFamily="34" charset="0"/>
                <a:ea typeface="Montserrat" pitchFamily="34" charset="-122"/>
                <a:cs typeface="Montserrat" pitchFamily="34" charset="-120"/>
              </a:rPr>
              <a:t>ketersediaan</a:t>
            </a:r>
            <a:r>
              <a:rPr lang="en-US" sz="1350" dirty="0">
                <a:solidFill>
                  <a:srgbClr val="384653"/>
                </a:solidFill>
                <a:latin typeface="Montserrat" pitchFamily="34" charset="0"/>
                <a:ea typeface="Montserrat" pitchFamily="34" charset="-122"/>
                <a:cs typeface="Montserrat" pitchFamily="34" charset="-120"/>
              </a:rPr>
              <a:t> </a:t>
            </a:r>
            <a:r>
              <a:rPr lang="en-US" sz="1350" dirty="0" err="1">
                <a:solidFill>
                  <a:srgbClr val="384653"/>
                </a:solidFill>
                <a:latin typeface="Montserrat" pitchFamily="34" charset="0"/>
                <a:ea typeface="Montserrat" pitchFamily="34" charset="-122"/>
                <a:cs typeface="Montserrat" pitchFamily="34" charset="-120"/>
              </a:rPr>
              <a:t>pegawai</a:t>
            </a:r>
            <a:r>
              <a:rPr lang="en-US" sz="1350" dirty="0">
                <a:solidFill>
                  <a:srgbClr val="384653"/>
                </a:solidFill>
                <a:latin typeface="Montserrat" pitchFamily="34" charset="0"/>
                <a:ea typeface="Montserrat" pitchFamily="34" charset="-122"/>
                <a:cs typeface="Montserrat" pitchFamily="34" charset="-120"/>
              </a:rPr>
              <a:t> ASN.</a:t>
            </a:r>
            <a:endParaRPr lang="en-US" sz="1350" dirty="0"/>
          </a:p>
        </p:txBody>
      </p:sp>
      <p:sp>
        <p:nvSpPr>
          <p:cNvPr id="28" name="Shape 19"/>
          <p:cNvSpPr/>
          <p:nvPr/>
        </p:nvSpPr>
        <p:spPr>
          <a:xfrm>
            <a:off x="601742" y="6573322"/>
            <a:ext cx="4361021" cy="1050488"/>
          </a:xfrm>
          <a:prstGeom prst="roundRect">
            <a:avLst>
              <a:gd name="adj" fmla="val 10445"/>
            </a:avLst>
          </a:prstGeom>
          <a:solidFill>
            <a:srgbClr val="FFFFFF"/>
          </a:solidFill>
          <a:ln w="22860">
            <a:solidFill>
              <a:srgbClr val="BACFDD"/>
            </a:solidFill>
            <a:prstDash val="solid"/>
          </a:ln>
        </p:spPr>
      </p:sp>
      <p:pic>
        <p:nvPicPr>
          <p:cNvPr id="29" name="Image 7" descr="preencoded.png"/>
          <p:cNvPicPr>
            <a:picLocks noChangeAspect="1"/>
          </p:cNvPicPr>
          <p:nvPr/>
        </p:nvPicPr>
        <p:blipFill>
          <a:blip r:embed="rId5"/>
          <a:stretch>
            <a:fillRect/>
          </a:stretch>
        </p:blipFill>
        <p:spPr>
          <a:xfrm>
            <a:off x="578882" y="6573322"/>
            <a:ext cx="91440" cy="1050488"/>
          </a:xfrm>
          <a:prstGeom prst="rect">
            <a:avLst/>
          </a:prstGeom>
        </p:spPr>
      </p:pic>
      <p:sp>
        <p:nvSpPr>
          <p:cNvPr id="30" name="Text 20"/>
          <p:cNvSpPr/>
          <p:nvPr/>
        </p:nvSpPr>
        <p:spPr>
          <a:xfrm>
            <a:off x="865108" y="6768108"/>
            <a:ext cx="2262307" cy="282773"/>
          </a:xfrm>
          <a:prstGeom prst="rect">
            <a:avLst/>
          </a:prstGeom>
          <a:noFill/>
          <a:ln/>
        </p:spPr>
        <p:txBody>
          <a:bodyPr wrap="none" lIns="0" tIns="0" rIns="0" bIns="0" rtlCol="0" anchor="t"/>
          <a:lstStyle/>
          <a:p>
            <a:pPr marL="0" indent="0" algn="l">
              <a:lnSpc>
                <a:spcPts val="2200"/>
              </a:lnSpc>
              <a:buNone/>
            </a:pPr>
            <a:r>
              <a:rPr lang="en-US" sz="1750" b="1" dirty="0" err="1">
                <a:solidFill>
                  <a:srgbClr val="384653"/>
                </a:solidFill>
                <a:latin typeface="Barlow Bold" pitchFamily="34" charset="0"/>
                <a:ea typeface="Barlow Bold" pitchFamily="34" charset="-122"/>
                <a:cs typeface="Barlow Bold" pitchFamily="34" charset="-120"/>
              </a:rPr>
              <a:t>QnA</a:t>
            </a:r>
            <a:r>
              <a:rPr lang="en-US" sz="1750" b="1" dirty="0">
                <a:solidFill>
                  <a:srgbClr val="384653"/>
                </a:solidFill>
                <a:latin typeface="Barlow Bold" pitchFamily="34" charset="0"/>
                <a:ea typeface="Barlow Bold" pitchFamily="34" charset="-122"/>
                <a:cs typeface="Barlow Bold" pitchFamily="34" charset="-120"/>
              </a:rPr>
              <a:t> Kepegawaian</a:t>
            </a:r>
            <a:endParaRPr lang="en-US" sz="1750" dirty="0"/>
          </a:p>
        </p:txBody>
      </p:sp>
      <p:sp>
        <p:nvSpPr>
          <p:cNvPr id="31" name="Text 21"/>
          <p:cNvSpPr/>
          <p:nvPr/>
        </p:nvSpPr>
        <p:spPr>
          <a:xfrm>
            <a:off x="865108" y="7153989"/>
            <a:ext cx="3902869" cy="275034"/>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Forum tanya jawab seputar kepegawaian.</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58309" y="791766"/>
            <a:ext cx="6800374" cy="712708"/>
          </a:xfrm>
          <a:prstGeom prst="rect">
            <a:avLst/>
          </a:prstGeom>
          <a:noFill/>
          <a:ln/>
        </p:spPr>
        <p:txBody>
          <a:bodyPr wrap="none" lIns="0" tIns="0" rIns="0" bIns="0" rtlCol="0" anchor="t"/>
          <a:lstStyle/>
          <a:p>
            <a:pPr marL="0" indent="0" algn="l">
              <a:lnSpc>
                <a:spcPts val="5600"/>
              </a:lnSpc>
              <a:buNone/>
            </a:pPr>
            <a:r>
              <a:rPr lang="en-US" sz="3600" b="1" dirty="0">
                <a:solidFill>
                  <a:srgbClr val="2E3C4E"/>
                </a:solidFill>
                <a:latin typeface="Barlow Bold" pitchFamily="34" charset="0"/>
                <a:ea typeface="Barlow Bold" pitchFamily="34" charset="-122"/>
                <a:cs typeface="Barlow Bold" pitchFamily="34" charset="-120"/>
              </a:rPr>
              <a:t>Arsitektur </a:t>
            </a:r>
            <a:r>
              <a:rPr lang="en-US" sz="3600" b="1" dirty="0" err="1">
                <a:solidFill>
                  <a:srgbClr val="2E3C4E"/>
                </a:solidFill>
                <a:latin typeface="Barlow Bold" pitchFamily="34" charset="0"/>
                <a:ea typeface="Barlow Bold" pitchFamily="34" charset="-122"/>
                <a:cs typeface="Barlow Bold" pitchFamily="34" charset="-120"/>
              </a:rPr>
              <a:t>Sistem</a:t>
            </a:r>
            <a:r>
              <a:rPr lang="en-US" sz="3600" b="1" dirty="0">
                <a:solidFill>
                  <a:srgbClr val="2E3C4E"/>
                </a:solidFill>
                <a:latin typeface="Barlow Bold" pitchFamily="34" charset="0"/>
                <a:ea typeface="Barlow Bold" pitchFamily="34" charset="-122"/>
                <a:cs typeface="Barlow Bold" pitchFamily="34" charset="-120"/>
              </a:rPr>
              <a:t> </a:t>
            </a:r>
            <a:r>
              <a:rPr lang="en-US" sz="3600" b="1" dirty="0" err="1">
                <a:solidFill>
                  <a:srgbClr val="2E3C4E"/>
                </a:solidFill>
                <a:latin typeface="Barlow Bold" pitchFamily="34" charset="0"/>
                <a:ea typeface="Barlow Bold" pitchFamily="34" charset="-122"/>
                <a:cs typeface="Barlow Bold" pitchFamily="34" charset="-120"/>
              </a:rPr>
              <a:t>Informasi</a:t>
            </a:r>
            <a:r>
              <a:rPr lang="en-US" sz="3600" b="1" dirty="0">
                <a:solidFill>
                  <a:srgbClr val="2E3C4E"/>
                </a:solidFill>
                <a:latin typeface="Barlow Bold" pitchFamily="34" charset="0"/>
                <a:ea typeface="Barlow Bold" pitchFamily="34" charset="-122"/>
                <a:cs typeface="Barlow Bold" pitchFamily="34" charset="-120"/>
              </a:rPr>
              <a:t> dan </a:t>
            </a:r>
            <a:r>
              <a:rPr lang="en-US" sz="3600" b="1" dirty="0" err="1">
                <a:solidFill>
                  <a:srgbClr val="2E3C4E"/>
                </a:solidFill>
                <a:latin typeface="Barlow Bold" pitchFamily="34" charset="0"/>
                <a:ea typeface="Barlow Bold" pitchFamily="34" charset="-122"/>
                <a:cs typeface="Barlow Bold" pitchFamily="34" charset="-120"/>
              </a:rPr>
              <a:t>Layanan</a:t>
            </a:r>
            <a:r>
              <a:rPr lang="en-US" sz="3600" b="1" dirty="0">
                <a:solidFill>
                  <a:srgbClr val="2E3C4E"/>
                </a:solidFill>
                <a:latin typeface="Barlow Bold" pitchFamily="34" charset="0"/>
                <a:ea typeface="Barlow Bold" pitchFamily="34" charset="-122"/>
                <a:cs typeface="Barlow Bold" pitchFamily="34" charset="-120"/>
              </a:rPr>
              <a:t> </a:t>
            </a:r>
            <a:r>
              <a:rPr lang="en-US" sz="3600" b="1" dirty="0" err="1">
                <a:solidFill>
                  <a:srgbClr val="2E3C4E"/>
                </a:solidFill>
                <a:latin typeface="Barlow Bold" pitchFamily="34" charset="0"/>
                <a:ea typeface="Barlow Bold" pitchFamily="34" charset="-122"/>
                <a:cs typeface="Barlow Bold" pitchFamily="34" charset="-120"/>
              </a:rPr>
              <a:t>Kepegawaian</a:t>
            </a:r>
            <a:endParaRPr lang="en-US" sz="3600" dirty="0"/>
          </a:p>
        </p:txBody>
      </p:sp>
      <p:pic>
        <p:nvPicPr>
          <p:cNvPr id="5" name="Image 1" descr="preencoded.png"/>
          <p:cNvPicPr>
            <a:picLocks noChangeAspect="1"/>
          </p:cNvPicPr>
          <p:nvPr/>
        </p:nvPicPr>
        <p:blipFill>
          <a:blip r:embed="rId4"/>
          <a:stretch>
            <a:fillRect/>
          </a:stretch>
        </p:blipFill>
        <p:spPr>
          <a:xfrm>
            <a:off x="812363" y="1829514"/>
            <a:ext cx="13005673" cy="5608320"/>
          </a:xfrm>
          <a:prstGeom prst="rect">
            <a:avLst/>
          </a:prstGeom>
        </p:spPr>
      </p:pic>
      <p:sp>
        <p:nvSpPr>
          <p:cNvPr id="6" name="Text 2"/>
          <p:cNvSpPr/>
          <p:nvPr/>
        </p:nvSpPr>
        <p:spPr>
          <a:xfrm>
            <a:off x="1687536" y="6521551"/>
            <a:ext cx="3105643" cy="388282"/>
          </a:xfrm>
          <a:prstGeom prst="rect">
            <a:avLst/>
          </a:prstGeom>
          <a:noFill/>
          <a:ln/>
        </p:spPr>
        <p:txBody>
          <a:bodyPr wrap="none" lIns="0" tIns="0" rIns="0" bIns="0" rtlCol="0" anchor="t"/>
          <a:lstStyle/>
          <a:p>
            <a:pPr marL="0" indent="0" algn="l">
              <a:lnSpc>
                <a:spcPts val="1750"/>
              </a:lnSpc>
              <a:buNone/>
            </a:pPr>
            <a:r>
              <a:rPr lang="en-US" sz="3200" b="1" dirty="0">
                <a:solidFill>
                  <a:srgbClr val="000000"/>
                </a:solidFill>
                <a:latin typeface="Barlow Bold" pitchFamily="34" charset="0"/>
                <a:ea typeface="Barlow Bold" pitchFamily="34" charset="-122"/>
                <a:cs typeface="Barlow Bold" pitchFamily="34" charset="-120"/>
              </a:rPr>
              <a:t>Backend Service</a:t>
            </a:r>
            <a:endParaRPr lang="en-US" sz="3200" dirty="0"/>
          </a:p>
        </p:txBody>
      </p:sp>
      <p:sp>
        <p:nvSpPr>
          <p:cNvPr id="7" name="Text 3"/>
          <p:cNvSpPr/>
          <p:nvPr/>
        </p:nvSpPr>
        <p:spPr>
          <a:xfrm>
            <a:off x="1687536" y="5184285"/>
            <a:ext cx="3105643" cy="388282"/>
          </a:xfrm>
          <a:prstGeom prst="rect">
            <a:avLst/>
          </a:prstGeom>
          <a:noFill/>
          <a:ln/>
        </p:spPr>
        <p:txBody>
          <a:bodyPr wrap="none" lIns="0" tIns="0" rIns="0" bIns="0" rtlCol="0" anchor="t"/>
          <a:lstStyle/>
          <a:p>
            <a:pPr marL="0" indent="0" algn="l">
              <a:lnSpc>
                <a:spcPts val="1750"/>
              </a:lnSpc>
              <a:buNone/>
            </a:pPr>
            <a:r>
              <a:rPr lang="en-US" sz="3200" b="1" dirty="0">
                <a:solidFill>
                  <a:srgbClr val="000000"/>
                </a:solidFill>
                <a:latin typeface="Barlow Bold" pitchFamily="34" charset="0"/>
                <a:ea typeface="Barlow Bold" pitchFamily="34" charset="-122"/>
                <a:cs typeface="Barlow Bold" pitchFamily="34" charset="-120"/>
              </a:rPr>
              <a:t>API Gateway</a:t>
            </a:r>
            <a:endParaRPr lang="en-US" sz="3200" dirty="0"/>
          </a:p>
        </p:txBody>
      </p:sp>
      <p:sp>
        <p:nvSpPr>
          <p:cNvPr id="8" name="Text 4"/>
          <p:cNvSpPr/>
          <p:nvPr/>
        </p:nvSpPr>
        <p:spPr>
          <a:xfrm>
            <a:off x="1687536" y="3844364"/>
            <a:ext cx="3105643" cy="388282"/>
          </a:xfrm>
          <a:prstGeom prst="rect">
            <a:avLst/>
          </a:prstGeom>
          <a:noFill/>
          <a:ln/>
        </p:spPr>
        <p:txBody>
          <a:bodyPr wrap="none" lIns="0" tIns="0" rIns="0" bIns="0" rtlCol="0" anchor="t"/>
          <a:lstStyle/>
          <a:p>
            <a:pPr marL="0" indent="0" algn="l">
              <a:lnSpc>
                <a:spcPts val="1750"/>
              </a:lnSpc>
              <a:buNone/>
            </a:pPr>
            <a:r>
              <a:rPr lang="en-US" sz="3200" b="1" dirty="0">
                <a:solidFill>
                  <a:srgbClr val="000000"/>
                </a:solidFill>
                <a:latin typeface="Barlow Bold" pitchFamily="34" charset="0"/>
                <a:ea typeface="Barlow Bold" pitchFamily="34" charset="-122"/>
                <a:cs typeface="Barlow Bold" pitchFamily="34" charset="-120"/>
              </a:rPr>
              <a:t>Frontend Web</a:t>
            </a:r>
            <a:endParaRPr lang="en-US" sz="3200" dirty="0"/>
          </a:p>
        </p:txBody>
      </p:sp>
      <p:sp>
        <p:nvSpPr>
          <p:cNvPr id="9" name="Text 5"/>
          <p:cNvSpPr/>
          <p:nvPr/>
        </p:nvSpPr>
        <p:spPr>
          <a:xfrm>
            <a:off x="1687536" y="2583487"/>
            <a:ext cx="3105643" cy="388282"/>
          </a:xfrm>
          <a:prstGeom prst="rect">
            <a:avLst/>
          </a:prstGeom>
          <a:noFill/>
          <a:ln/>
        </p:spPr>
        <p:txBody>
          <a:bodyPr wrap="none" lIns="0" tIns="0" rIns="0" bIns="0" rtlCol="0" anchor="t"/>
          <a:lstStyle/>
          <a:p>
            <a:pPr marL="0" indent="0" algn="l">
              <a:lnSpc>
                <a:spcPts val="1750"/>
              </a:lnSpc>
              <a:buNone/>
            </a:pPr>
            <a:r>
              <a:rPr lang="en-US" sz="3200" b="1" dirty="0">
                <a:solidFill>
                  <a:srgbClr val="000000"/>
                </a:solidFill>
                <a:latin typeface="Barlow Bold" pitchFamily="34" charset="0"/>
                <a:ea typeface="Barlow Bold" pitchFamily="34" charset="-122"/>
                <a:cs typeface="Barlow Bold" pitchFamily="34" charset="-120"/>
              </a:rPr>
              <a:t>User Connect</a:t>
            </a:r>
            <a:endParaRPr lang="en-US"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3205" y="722710"/>
            <a:ext cx="7772400"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Penjelasan </a:t>
            </a:r>
            <a:r>
              <a:rPr lang="en-US" sz="4450" b="1" dirty="0" err="1">
                <a:solidFill>
                  <a:srgbClr val="2E3C4E"/>
                </a:solidFill>
                <a:latin typeface="Barlow Bold" pitchFamily="34" charset="0"/>
                <a:ea typeface="Barlow Bold" pitchFamily="34" charset="-122"/>
                <a:cs typeface="Barlow Bold" pitchFamily="34" charset="-120"/>
              </a:rPr>
              <a:t>Arsitektur</a:t>
            </a:r>
            <a:r>
              <a:rPr lang="en-US" sz="4450" b="1" dirty="0">
                <a:solidFill>
                  <a:srgbClr val="2E3C4E"/>
                </a:solidFill>
                <a:latin typeface="Barlow Bold" pitchFamily="34" charset="0"/>
                <a:ea typeface="Barlow Bold" pitchFamily="34" charset="-122"/>
                <a:cs typeface="Barlow Bold" pitchFamily="34" charset="-120"/>
              </a:rPr>
              <a:t> </a:t>
            </a:r>
            <a:r>
              <a:rPr lang="en-US" sz="4450" b="1" dirty="0" err="1">
                <a:solidFill>
                  <a:srgbClr val="2E3C4E"/>
                </a:solidFill>
                <a:latin typeface="Barlow Bold" pitchFamily="34" charset="0"/>
                <a:ea typeface="Barlow Bold" pitchFamily="34" charset="-122"/>
                <a:cs typeface="Barlow Bold" pitchFamily="34" charset="-120"/>
              </a:rPr>
              <a:t>Sistem</a:t>
            </a:r>
            <a:r>
              <a:rPr lang="en-US" sz="4450" b="1" dirty="0">
                <a:solidFill>
                  <a:srgbClr val="2E3C4E"/>
                </a:solidFill>
                <a:latin typeface="Barlow Bold" pitchFamily="34" charset="0"/>
                <a:ea typeface="Barlow Bold" pitchFamily="34" charset="-122"/>
                <a:cs typeface="Barlow Bold" pitchFamily="34" charset="-120"/>
              </a:rPr>
              <a:t> </a:t>
            </a:r>
            <a:r>
              <a:rPr lang="en-US" sz="4450" b="1" dirty="0" err="1">
                <a:solidFill>
                  <a:srgbClr val="2E3C4E"/>
                </a:solidFill>
                <a:latin typeface="Barlow Bold" pitchFamily="34" charset="0"/>
                <a:ea typeface="Barlow Bold" pitchFamily="34" charset="-122"/>
                <a:cs typeface="Barlow Bold" pitchFamily="34" charset="-120"/>
              </a:rPr>
              <a:t>Informasi</a:t>
            </a:r>
            <a:r>
              <a:rPr lang="en-US" sz="4450" b="1" dirty="0">
                <a:solidFill>
                  <a:srgbClr val="2E3C4E"/>
                </a:solidFill>
                <a:latin typeface="Barlow Bold" pitchFamily="34" charset="0"/>
                <a:ea typeface="Barlow Bold" pitchFamily="34" charset="-122"/>
                <a:cs typeface="Barlow Bold" pitchFamily="34" charset="-120"/>
              </a:rPr>
              <a:t> </a:t>
            </a:r>
            <a:r>
              <a:rPr lang="en-US" sz="4450" b="1" dirty="0" err="1">
                <a:solidFill>
                  <a:srgbClr val="2E3C4E"/>
                </a:solidFill>
                <a:latin typeface="Barlow Bold" pitchFamily="34" charset="0"/>
                <a:ea typeface="Barlow Bold" pitchFamily="34" charset="-122"/>
                <a:cs typeface="Barlow Bold" pitchFamily="34" charset="-120"/>
              </a:rPr>
              <a:t>Kepegawaian</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510" y="2431494"/>
            <a:ext cx="324922" cy="324922"/>
          </a:xfrm>
          <a:prstGeom prst="rect">
            <a:avLst/>
          </a:prstGeom>
        </p:spPr>
      </p:pic>
      <p:sp>
        <p:nvSpPr>
          <p:cNvPr id="4" name="Text 1"/>
          <p:cNvSpPr/>
          <p:nvPr/>
        </p:nvSpPr>
        <p:spPr>
          <a:xfrm>
            <a:off x="1462326" y="242482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Frontend Web</a:t>
            </a:r>
            <a:endParaRPr lang="en-US" sz="2200" dirty="0"/>
          </a:p>
        </p:txBody>
      </p:sp>
      <p:sp>
        <p:nvSpPr>
          <p:cNvPr id="5" name="Text 2"/>
          <p:cNvSpPr/>
          <p:nvPr/>
        </p:nvSpPr>
        <p:spPr>
          <a:xfrm>
            <a:off x="1462326" y="2910959"/>
            <a:ext cx="5717500"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Antarmuka pengguna yang intuitif untuk interaksi dengan sistem.</a:t>
            </a:r>
            <a:endParaRPr lang="en-US" sz="170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775" y="2431494"/>
            <a:ext cx="324922" cy="324922"/>
          </a:xfrm>
          <a:prstGeom prst="rect">
            <a:avLst/>
          </a:prstGeom>
        </p:spPr>
      </p:pic>
      <p:sp>
        <p:nvSpPr>
          <p:cNvPr id="7" name="Text 3"/>
          <p:cNvSpPr/>
          <p:nvPr/>
        </p:nvSpPr>
        <p:spPr>
          <a:xfrm>
            <a:off x="8154591" y="242482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API Gateway</a:t>
            </a:r>
            <a:endParaRPr lang="en-US" sz="2200" dirty="0"/>
          </a:p>
        </p:txBody>
      </p:sp>
      <p:sp>
        <p:nvSpPr>
          <p:cNvPr id="8" name="Text 4"/>
          <p:cNvSpPr/>
          <p:nvPr/>
        </p:nvSpPr>
        <p:spPr>
          <a:xfrm>
            <a:off x="8154591" y="2910959"/>
            <a:ext cx="5717500"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Gerbang tunggal untuk mengelola permintaan API, mengimplementasikan keamanan, dan mengontrol akses.</a:t>
            </a:r>
            <a:endParaRPr lang="en-US" sz="1700" dirty="0"/>
          </a:p>
        </p:txBody>
      </p:sp>
      <p:pic>
        <p:nvPicPr>
          <p:cNvPr id="9"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510" y="4391025"/>
            <a:ext cx="324922" cy="324922"/>
          </a:xfrm>
          <a:prstGeom prst="rect">
            <a:avLst/>
          </a:prstGeom>
        </p:spPr>
      </p:pic>
      <p:sp>
        <p:nvSpPr>
          <p:cNvPr id="10" name="Text 5"/>
          <p:cNvSpPr/>
          <p:nvPr/>
        </p:nvSpPr>
        <p:spPr>
          <a:xfrm>
            <a:off x="1462326" y="438435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Backend Service</a:t>
            </a:r>
            <a:endParaRPr lang="en-US" sz="2200" dirty="0"/>
          </a:p>
        </p:txBody>
      </p:sp>
      <p:sp>
        <p:nvSpPr>
          <p:cNvPr id="11" name="Text 6"/>
          <p:cNvSpPr/>
          <p:nvPr/>
        </p:nvSpPr>
        <p:spPr>
          <a:xfrm>
            <a:off x="1462326" y="4870490"/>
            <a:ext cx="5717500"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Mengandung logika bisnis inti dan validasi data, memproses permintaan dari API Gateway.</a:t>
            </a:r>
            <a:endParaRPr lang="en-US" sz="1700" dirty="0"/>
          </a:p>
        </p:txBody>
      </p:sp>
      <p:pic>
        <p:nvPicPr>
          <p:cNvPr id="12"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775" y="4391025"/>
            <a:ext cx="324922" cy="324922"/>
          </a:xfrm>
          <a:prstGeom prst="rect">
            <a:avLst/>
          </a:prstGeom>
        </p:spPr>
      </p:pic>
      <p:sp>
        <p:nvSpPr>
          <p:cNvPr id="13" name="Text 7"/>
          <p:cNvSpPr/>
          <p:nvPr/>
        </p:nvSpPr>
        <p:spPr>
          <a:xfrm>
            <a:off x="8154591" y="438435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Database</a:t>
            </a:r>
            <a:endParaRPr lang="en-US" sz="2200" dirty="0"/>
          </a:p>
        </p:txBody>
      </p:sp>
      <p:sp>
        <p:nvSpPr>
          <p:cNvPr id="14" name="Text 8"/>
          <p:cNvSpPr/>
          <p:nvPr/>
        </p:nvSpPr>
        <p:spPr>
          <a:xfrm>
            <a:off x="8154591" y="4870490"/>
            <a:ext cx="5717500"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Penyimpanan data yang aman dan terstruktur untuk seluruh </a:t>
            </a:r>
            <a:r>
              <a:rPr lang="en-US" sz="1700" dirty="0" err="1">
                <a:solidFill>
                  <a:srgbClr val="384653"/>
                </a:solidFill>
                <a:latin typeface="Montserrat" pitchFamily="34" charset="0"/>
                <a:ea typeface="Montserrat" pitchFamily="34" charset="-122"/>
                <a:cs typeface="Montserrat" pitchFamily="34" charset="-120"/>
              </a:rPr>
              <a:t>informasi</a:t>
            </a:r>
            <a:r>
              <a:rPr lang="en-US" sz="1700" dirty="0">
                <a:solidFill>
                  <a:srgbClr val="384653"/>
                </a:solidFill>
                <a:latin typeface="Montserrat" pitchFamily="34" charset="0"/>
                <a:ea typeface="Montserrat" pitchFamily="34" charset="-122"/>
                <a:cs typeface="Montserrat" pitchFamily="34" charset="-120"/>
              </a:rPr>
              <a:t> </a:t>
            </a:r>
            <a:r>
              <a:rPr lang="en-US" sz="1700" dirty="0" err="1">
                <a:solidFill>
                  <a:srgbClr val="384653"/>
                </a:solidFill>
                <a:latin typeface="Montserrat" pitchFamily="34" charset="0"/>
                <a:ea typeface="Montserrat" pitchFamily="34" charset="-122"/>
                <a:cs typeface="Montserrat" pitchFamily="34" charset="-120"/>
              </a:rPr>
              <a:t>kepegawaian</a:t>
            </a:r>
            <a:r>
              <a:rPr lang="en-US" sz="1700" dirty="0">
                <a:solidFill>
                  <a:srgbClr val="384653"/>
                </a:solidFill>
                <a:latin typeface="Montserrat" pitchFamily="34" charset="0"/>
                <a:ea typeface="Montserrat" pitchFamily="34" charset="-122"/>
                <a:cs typeface="Montserrat" pitchFamily="34" charset="-120"/>
              </a:rPr>
              <a:t> </a:t>
            </a:r>
            <a:r>
              <a:rPr lang="en-US" sz="1700" dirty="0" err="1">
                <a:solidFill>
                  <a:srgbClr val="384653"/>
                </a:solidFill>
                <a:latin typeface="Montserrat" pitchFamily="34" charset="0"/>
                <a:ea typeface="Montserrat" pitchFamily="34" charset="-122"/>
                <a:cs typeface="Montserrat" pitchFamily="34" charset="-120"/>
              </a:rPr>
              <a:t>berbasis</a:t>
            </a:r>
            <a:r>
              <a:rPr lang="en-US" sz="1700" dirty="0">
                <a:solidFill>
                  <a:srgbClr val="384653"/>
                </a:solidFill>
                <a:latin typeface="Montserrat" pitchFamily="34" charset="0"/>
                <a:ea typeface="Montserrat" pitchFamily="34" charset="-122"/>
                <a:cs typeface="Montserrat" pitchFamily="34" charset="-120"/>
              </a:rPr>
              <a:t> </a:t>
            </a:r>
            <a:r>
              <a:rPr lang="en-US" sz="1700" b="1" dirty="0">
                <a:solidFill>
                  <a:srgbClr val="384653"/>
                </a:solidFill>
                <a:latin typeface="Montserrat" pitchFamily="34" charset="0"/>
                <a:ea typeface="Montserrat" pitchFamily="34" charset="-122"/>
                <a:cs typeface="Montserrat" pitchFamily="34" charset="-120"/>
              </a:rPr>
              <a:t>SPREAD SHEET</a:t>
            </a:r>
            <a:endParaRPr lang="en-US" sz="1700" b="1" dirty="0"/>
          </a:p>
        </p:txBody>
      </p:sp>
      <p:sp>
        <p:nvSpPr>
          <p:cNvPr id="15" name="Oval 14">
            <a:extLst>
              <a:ext uri="{FF2B5EF4-FFF2-40B4-BE49-F238E27FC236}">
                <a16:creationId xmlns:a16="http://schemas.microsoft.com/office/drawing/2014/main" id="{09185CD0-F973-4014-8D02-5495E875E68C}"/>
              </a:ext>
            </a:extLst>
          </p:cNvPr>
          <p:cNvSpPr/>
          <p:nvPr/>
        </p:nvSpPr>
        <p:spPr>
          <a:xfrm>
            <a:off x="7856696" y="5563910"/>
            <a:ext cx="2462961" cy="35623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2532</TotalTime>
  <Words>1011</Words>
  <Application>Microsoft Office PowerPoint</Application>
  <PresentationFormat>Custom</PresentationFormat>
  <Paragraphs>172</Paragraphs>
  <Slides>16</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Barlow Bold</vt:lpstr>
      <vt:lpstr>Merriweather</vt:lpstr>
      <vt:lpstr>Calibri</vt:lpstr>
      <vt:lpstr>Montserrat</vt:lpstr>
      <vt:lpstr>Arial</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Seftian</cp:lastModifiedBy>
  <cp:revision>17</cp:revision>
  <dcterms:created xsi:type="dcterms:W3CDTF">2025-12-21T02:58:35Z</dcterms:created>
  <dcterms:modified xsi:type="dcterms:W3CDTF">2025-12-22T23:02:43Z</dcterms:modified>
</cp:coreProperties>
</file>